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1029" r:id="rId2"/>
    <p:sldId id="1030" r:id="rId3"/>
    <p:sldId id="1031" r:id="rId4"/>
    <p:sldId id="1032" r:id="rId5"/>
    <p:sldId id="1033" r:id="rId6"/>
    <p:sldId id="1034" r:id="rId7"/>
    <p:sldId id="1035" r:id="rId8"/>
    <p:sldId id="996" r:id="rId9"/>
    <p:sldId id="997" r:id="rId10"/>
    <p:sldId id="999" r:id="rId11"/>
    <p:sldId id="1000" r:id="rId12"/>
    <p:sldId id="1002" r:id="rId13"/>
    <p:sldId id="1003" r:id="rId14"/>
    <p:sldId id="1004" r:id="rId15"/>
    <p:sldId id="1001" r:id="rId16"/>
    <p:sldId id="1006" r:id="rId17"/>
    <p:sldId id="1008" r:id="rId18"/>
    <p:sldId id="1022" r:id="rId19"/>
    <p:sldId id="1023" r:id="rId20"/>
    <p:sldId id="1024" r:id="rId21"/>
    <p:sldId id="1025" r:id="rId22"/>
    <p:sldId id="1026" r:id="rId23"/>
    <p:sldId id="1027" r:id="rId24"/>
    <p:sldId id="1028" r:id="rId25"/>
  </p:sldIdLst>
  <p:sldSz cx="10691813" cy="7559675"/>
  <p:notesSz cx="7315200" cy="9601200"/>
  <p:custDataLst>
    <p:tags r:id="rId28"/>
  </p:custDataLst>
  <p:defaultTextStyle>
    <a:defPPr>
      <a:defRPr lang="en-US"/>
    </a:defPPr>
    <a:lvl1pPr algn="l" defTabSz="1041400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1pPr>
    <a:lvl2pPr marL="520700" indent="-63500" algn="l" defTabSz="1041400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2pPr>
    <a:lvl3pPr marL="1041400" indent="-127000" algn="l" defTabSz="1041400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3pPr>
    <a:lvl4pPr marL="1563688" indent="-192088" algn="l" defTabSz="1041400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4pPr>
    <a:lvl5pPr marL="2084388" indent="-255588" algn="l" defTabSz="1041400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31">
          <p15:clr>
            <a:srgbClr val="A4A3A4"/>
          </p15:clr>
        </p15:guide>
        <p15:guide id="2" orient="horz" pos="1180">
          <p15:clr>
            <a:srgbClr val="A4A3A4"/>
          </p15:clr>
        </p15:guide>
        <p15:guide id="3" orient="horz" pos="317">
          <p15:clr>
            <a:srgbClr val="A4A3A4"/>
          </p15:clr>
        </p15:guide>
        <p15:guide id="4" orient="horz" pos="4536" userDrawn="1">
          <p15:clr>
            <a:srgbClr val="A4A3A4"/>
          </p15:clr>
        </p15:guide>
        <p15:guide id="5" pos="283" userDrawn="1">
          <p15:clr>
            <a:srgbClr val="A4A3A4"/>
          </p15:clr>
        </p15:guide>
        <p15:guide id="6" pos="6497" userDrawn="1">
          <p15:clr>
            <a:srgbClr val="A4A3A4"/>
          </p15:clr>
        </p15:guide>
        <p15:guide id="7" pos="3367">
          <p15:clr>
            <a:srgbClr val="A4A3A4"/>
          </p15:clr>
        </p15:guide>
        <p15:guide id="8" pos="782" userDrawn="1">
          <p15:clr>
            <a:srgbClr val="A4A3A4"/>
          </p15:clr>
        </p15:guide>
        <p15:guide id="9" pos="3253">
          <p15:clr>
            <a:srgbClr val="A4A3A4"/>
          </p15:clr>
        </p15:guide>
        <p15:guide id="10" pos="3467" userDrawn="1">
          <p15:clr>
            <a:srgbClr val="A4A3A4"/>
          </p15:clr>
        </p15:guide>
        <p15:guide id="11" orient="horz" pos="945">
          <p15:clr>
            <a:srgbClr val="A4A3A4"/>
          </p15:clr>
        </p15:guide>
        <p15:guide id="12" orient="horz" pos="1629">
          <p15:clr>
            <a:srgbClr val="A4A3A4"/>
          </p15:clr>
        </p15:guide>
        <p15:guide id="13" pos="2696">
          <p15:clr>
            <a:srgbClr val="A4A3A4"/>
          </p15:clr>
        </p15:guide>
        <p15:guide id="14" pos="4050">
          <p15:clr>
            <a:srgbClr val="A4A3A4"/>
          </p15:clr>
        </p15:guide>
        <p15:guide id="15" pos="499">
          <p15:clr>
            <a:srgbClr val="A4A3A4"/>
          </p15:clr>
        </p15:guide>
        <p15:guide id="16" pos="6236">
          <p15:clr>
            <a:srgbClr val="A4A3A4"/>
          </p15:clr>
        </p15:guide>
        <p15:guide id="17" pos="32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DC"/>
    <a:srgbClr val="B4B4B4"/>
    <a:srgbClr val="226EA8"/>
    <a:srgbClr val="575757"/>
    <a:srgbClr val="002776"/>
    <a:srgbClr val="E5F8FF"/>
    <a:srgbClr val="FF4F09"/>
    <a:srgbClr val="313131"/>
    <a:srgbClr val="72C7E7"/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94" autoAdjust="0"/>
    <p:restoredTop sz="95273" autoAdjust="0"/>
  </p:normalViewPr>
  <p:slideViewPr>
    <p:cSldViewPr snapToGrid="0" showGuides="1">
      <p:cViewPr varScale="1">
        <p:scale>
          <a:sx n="98" d="100"/>
          <a:sy n="98" d="100"/>
        </p:scale>
        <p:origin x="1352" y="184"/>
      </p:cViewPr>
      <p:guideLst>
        <p:guide orient="horz" pos="531"/>
        <p:guide orient="horz" pos="1180"/>
        <p:guide orient="horz" pos="317"/>
        <p:guide orient="horz" pos="4536"/>
        <p:guide pos="283"/>
        <p:guide pos="6497"/>
        <p:guide pos="3367"/>
        <p:guide pos="782"/>
        <p:guide pos="3253"/>
        <p:guide pos="3467"/>
        <p:guide orient="horz" pos="945"/>
        <p:guide orient="horz" pos="1629"/>
        <p:guide pos="2696"/>
        <p:guide pos="4050"/>
        <p:guide pos="499"/>
        <p:guide pos="6236"/>
        <p:guide pos="326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3972"/>
    </p:cViewPr>
  </p:sorterViewPr>
  <p:notesViewPr>
    <p:cSldViewPr snapToGrid="0">
      <p:cViewPr varScale="1">
        <p:scale>
          <a:sx n="91" d="100"/>
          <a:sy n="91" d="100"/>
        </p:scale>
        <p:origin x="1904" y="184"/>
      </p:cViewPr>
      <p:guideLst>
        <p:guide orient="horz" pos="3024"/>
        <p:guide pos="230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yongduk2/Library/Mobile%20Documents/com~apple~CloudDocs/&#4352;&#4458;&#4364;&#4454;/CDS%20skew/data/2016%20EU%20corporate%20tax%20OECD.xls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b="1" i="0" dirty="0">
                <a:effectLst/>
              </a:rPr>
              <a:t>Euro area yield curves</a:t>
            </a:r>
            <a:r>
              <a:rPr lang="en-US" b="1" i="0" baseline="0" dirty="0">
                <a:effectLst/>
              </a:rPr>
              <a:t> </a:t>
            </a:r>
            <a:r>
              <a:rPr lang="en-US" dirty="0"/>
              <a:t>in mid</a:t>
            </a:r>
            <a:r>
              <a:rPr lang="en-US" baseline="0" dirty="0"/>
              <a:t> of 2016</a:t>
            </a:r>
            <a:endParaRPr lang="mr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6441982967135099"/>
          <c:y val="0.21079475088909"/>
          <c:w val="0.79509591067808605"/>
          <c:h val="0.7129827082657269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1-Apr-16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Sheet1!$A$2:$A$34</c:f>
              <c:numCache>
                <c:formatCode>General</c:formatCode>
                <c:ptCount val="33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  <c:pt idx="8">
                  <c:v>6</c:v>
                </c:pt>
                <c:pt idx="9">
                  <c:v>7</c:v>
                </c:pt>
                <c:pt idx="10">
                  <c:v>8</c:v>
                </c:pt>
                <c:pt idx="11">
                  <c:v>9</c:v>
                </c:pt>
                <c:pt idx="12">
                  <c:v>10</c:v>
                </c:pt>
                <c:pt idx="13">
                  <c:v>11</c:v>
                </c:pt>
                <c:pt idx="14">
                  <c:v>12</c:v>
                </c:pt>
                <c:pt idx="15">
                  <c:v>13</c:v>
                </c:pt>
                <c:pt idx="16">
                  <c:v>14</c:v>
                </c:pt>
                <c:pt idx="17">
                  <c:v>15</c:v>
                </c:pt>
                <c:pt idx="18">
                  <c:v>16</c:v>
                </c:pt>
                <c:pt idx="19">
                  <c:v>17</c:v>
                </c:pt>
                <c:pt idx="20">
                  <c:v>18</c:v>
                </c:pt>
                <c:pt idx="21">
                  <c:v>19</c:v>
                </c:pt>
                <c:pt idx="22">
                  <c:v>20</c:v>
                </c:pt>
                <c:pt idx="23">
                  <c:v>21</c:v>
                </c:pt>
                <c:pt idx="24">
                  <c:v>22</c:v>
                </c:pt>
                <c:pt idx="25">
                  <c:v>23</c:v>
                </c:pt>
                <c:pt idx="26">
                  <c:v>24</c:v>
                </c:pt>
                <c:pt idx="27">
                  <c:v>25</c:v>
                </c:pt>
                <c:pt idx="28">
                  <c:v>26</c:v>
                </c:pt>
                <c:pt idx="29">
                  <c:v>27</c:v>
                </c:pt>
                <c:pt idx="30">
                  <c:v>28</c:v>
                </c:pt>
                <c:pt idx="31">
                  <c:v>29</c:v>
                </c:pt>
                <c:pt idx="32">
                  <c:v>30</c:v>
                </c:pt>
              </c:numCache>
            </c:numRef>
          </c:cat>
          <c:val>
            <c:numRef>
              <c:f>Sheet1!$B$2:$B$34</c:f>
              <c:numCache>
                <c:formatCode>General</c:formatCode>
                <c:ptCount val="33"/>
                <c:pt idx="0">
                  <c:v>-0.49494199999999999</c:v>
                </c:pt>
                <c:pt idx="1">
                  <c:v>-0.48573699999999997</c:v>
                </c:pt>
                <c:pt idx="2">
                  <c:v>-0.482908</c:v>
                </c:pt>
                <c:pt idx="3">
                  <c:v>-0.48378100000000002</c:v>
                </c:pt>
                <c:pt idx="4">
                  <c:v>-0.49103200000000002</c:v>
                </c:pt>
                <c:pt idx="5">
                  <c:v>-0.467802</c:v>
                </c:pt>
                <c:pt idx="6">
                  <c:v>-0.40490199999999998</c:v>
                </c:pt>
                <c:pt idx="7">
                  <c:v>-0.312388</c:v>
                </c:pt>
                <c:pt idx="8">
                  <c:v>-0.20352899999999999</c:v>
                </c:pt>
                <c:pt idx="9">
                  <c:v>-8.9282E-2</c:v>
                </c:pt>
                <c:pt idx="10">
                  <c:v>2.2870999999999999E-2</c:v>
                </c:pt>
                <c:pt idx="11">
                  <c:v>0.12850700000000001</c:v>
                </c:pt>
                <c:pt idx="12">
                  <c:v>0.225442</c:v>
                </c:pt>
                <c:pt idx="13">
                  <c:v>0.31295800000000001</c:v>
                </c:pt>
                <c:pt idx="14">
                  <c:v>0.39121600000000001</c:v>
                </c:pt>
                <c:pt idx="15">
                  <c:v>0.46084900000000001</c:v>
                </c:pt>
                <c:pt idx="16">
                  <c:v>0.52269900000000002</c:v>
                </c:pt>
                <c:pt idx="17">
                  <c:v>0.57766200000000001</c:v>
                </c:pt>
                <c:pt idx="18">
                  <c:v>0.62660300000000002</c:v>
                </c:pt>
                <c:pt idx="19">
                  <c:v>0.67031200000000002</c:v>
                </c:pt>
                <c:pt idx="20">
                  <c:v>0.70948800000000001</c:v>
                </c:pt>
                <c:pt idx="21">
                  <c:v>0.74473999999999996</c:v>
                </c:pt>
                <c:pt idx="22">
                  <c:v>0.77658799999999995</c:v>
                </c:pt>
                <c:pt idx="23">
                  <c:v>0.80547599999999997</c:v>
                </c:pt>
                <c:pt idx="24">
                  <c:v>0.83178399999999997</c:v>
                </c:pt>
                <c:pt idx="25">
                  <c:v>0.85583100000000001</c:v>
                </c:pt>
                <c:pt idx="26">
                  <c:v>0.87788999999999995</c:v>
                </c:pt>
                <c:pt idx="27">
                  <c:v>0.89819499999999997</c:v>
                </c:pt>
                <c:pt idx="28">
                  <c:v>0.91694399999999998</c:v>
                </c:pt>
                <c:pt idx="29">
                  <c:v>0.934307</c:v>
                </c:pt>
                <c:pt idx="30">
                  <c:v>0.95043299999999997</c:v>
                </c:pt>
                <c:pt idx="31">
                  <c:v>0.96544700000000006</c:v>
                </c:pt>
                <c:pt idx="32">
                  <c:v>0.97946100000000003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D2-5F4B-ABE4-F4E4D85424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4708768"/>
        <c:axId val="1475537904"/>
      </c:lineChart>
      <c:catAx>
        <c:axId val="1314708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Maturity(years)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75537904"/>
        <c:crosses val="autoZero"/>
        <c:auto val="1"/>
        <c:lblAlgn val="ctr"/>
        <c:lblOffset val="100"/>
        <c:noMultiLvlLbl val="0"/>
      </c:catAx>
      <c:valAx>
        <c:axId val="1475537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Yields(%)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4708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2016 European Countries</a:t>
            </a:r>
            <a:r>
              <a:rPr lang="en-US" sz="1600" baseline="0" dirty="0"/>
              <a:t> Corporate Tax Rates</a:t>
            </a:r>
            <a:endParaRPr lang="en-US" sz="1600" dirty="0"/>
          </a:p>
        </c:rich>
      </c:tx>
      <c:layout>
        <c:manualLayout>
          <c:xMode val="edge"/>
          <c:yMode val="edge"/>
          <c:x val="0.19343635551635799"/>
          <c:y val="3.52342080695583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8.8063466800928303E-2"/>
          <c:y val="0.132421667465833"/>
          <c:w val="0.89226753553795102"/>
          <c:h val="0.6902970909583560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Pt>
            <c:idx val="18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260-A643-B17A-69E91BB5A624}"/>
              </c:ext>
            </c:extLst>
          </c:dPt>
          <c:dPt>
            <c:idx val="2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60-A643-B17A-69E91BB5A624}"/>
              </c:ext>
            </c:extLst>
          </c:dPt>
          <c:cat>
            <c:strRef>
              <c:f>'OECD.Stat export'!$I$3:$I$26</c:f>
              <c:strCache>
                <c:ptCount val="24"/>
                <c:pt idx="0">
                  <c:v>France</c:v>
                </c:pt>
                <c:pt idx="1">
                  <c:v>Belgium</c:v>
                </c:pt>
                <c:pt idx="2">
                  <c:v>Greece</c:v>
                </c:pt>
                <c:pt idx="3">
                  <c:v>Portugal</c:v>
                </c:pt>
                <c:pt idx="4">
                  <c:v>Netherlands</c:v>
                </c:pt>
                <c:pt idx="5">
                  <c:v>Spain</c:v>
                </c:pt>
                <c:pt idx="6">
                  <c:v>Italy</c:v>
                </c:pt>
                <c:pt idx="7">
                  <c:v>Norway</c:v>
                </c:pt>
                <c:pt idx="8">
                  <c:v>Denmark</c:v>
                </c:pt>
                <c:pt idx="9">
                  <c:v>Sweden</c:v>
                </c:pt>
                <c:pt idx="10">
                  <c:v>Slovak Republic</c:v>
                </c:pt>
                <c:pt idx="11">
                  <c:v>Luxembourg</c:v>
                </c:pt>
                <c:pt idx="12">
                  <c:v>Estonia</c:v>
                </c:pt>
                <c:pt idx="13">
                  <c:v>Finland</c:v>
                </c:pt>
                <c:pt idx="14">
                  <c:v>Iceland</c:v>
                </c:pt>
                <c:pt idx="15">
                  <c:v>Czech Republic</c:v>
                </c:pt>
                <c:pt idx="16">
                  <c:v>Poland</c:v>
                </c:pt>
                <c:pt idx="17">
                  <c:v>Slovenia</c:v>
                </c:pt>
                <c:pt idx="18">
                  <c:v>United Kingdom</c:v>
                </c:pt>
                <c:pt idx="19">
                  <c:v>Germany</c:v>
                </c:pt>
                <c:pt idx="20">
                  <c:v>Latvia</c:v>
                </c:pt>
                <c:pt idx="21">
                  <c:v>Ireland</c:v>
                </c:pt>
                <c:pt idx="22">
                  <c:v>Hungary</c:v>
                </c:pt>
                <c:pt idx="23">
                  <c:v>Switzerland</c:v>
                </c:pt>
              </c:strCache>
            </c:strRef>
          </c:cat>
          <c:val>
            <c:numRef>
              <c:f>'OECD.Stat export'!$J$3:$J$26</c:f>
              <c:numCache>
                <c:formatCode>#,##0.00_ ;\-#,##0.00\ </c:formatCode>
                <c:ptCount val="24"/>
                <c:pt idx="0">
                  <c:v>34.43</c:v>
                </c:pt>
                <c:pt idx="1">
                  <c:v>33</c:v>
                </c:pt>
                <c:pt idx="2">
                  <c:v>29</c:v>
                </c:pt>
                <c:pt idx="3">
                  <c:v>28</c:v>
                </c:pt>
                <c:pt idx="4">
                  <c:v>25</c:v>
                </c:pt>
                <c:pt idx="5">
                  <c:v>25</c:v>
                </c:pt>
                <c:pt idx="6">
                  <c:v>24</c:v>
                </c:pt>
                <c:pt idx="7">
                  <c:v>24</c:v>
                </c:pt>
                <c:pt idx="8">
                  <c:v>22</c:v>
                </c:pt>
                <c:pt idx="9">
                  <c:v>22</c:v>
                </c:pt>
                <c:pt idx="10">
                  <c:v>21</c:v>
                </c:pt>
                <c:pt idx="11">
                  <c:v>20.329999999999991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15.824999999999999</c:v>
                </c:pt>
                <c:pt idx="20">
                  <c:v>15</c:v>
                </c:pt>
                <c:pt idx="21">
                  <c:v>12.5</c:v>
                </c:pt>
                <c:pt idx="22">
                  <c:v>9</c:v>
                </c:pt>
                <c:pt idx="23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260-A643-B17A-69E91BB5A6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6279248"/>
        <c:axId val="1316288576"/>
      </c:barChart>
      <c:catAx>
        <c:axId val="1316279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6288576"/>
        <c:crosses val="autoZero"/>
        <c:auto val="1"/>
        <c:lblAlgn val="ctr"/>
        <c:lblOffset val="100"/>
        <c:noMultiLvlLbl val="0"/>
      </c:catAx>
      <c:valAx>
        <c:axId val="1316288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Tax Rates(%)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.00_ ;\-#,##0.00\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6279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53BC3-BAC1-4A59-A921-0968691BC890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81C89-8694-4229-A7C1-D471958F4D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4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138" cy="479539"/>
          </a:xfrm>
          <a:prstGeom prst="rect">
            <a:avLst/>
          </a:prstGeom>
        </p:spPr>
        <p:txBody>
          <a:bodyPr vert="horz" lIns="99054" tIns="49527" rIns="99054" bIns="49527" rtlCol="0"/>
          <a:lstStyle>
            <a:lvl1pPr algn="l" defTabSz="1042643" fontAlgn="auto" latinLnBrk="0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428" y="0"/>
            <a:ext cx="3170138" cy="479539"/>
          </a:xfrm>
          <a:prstGeom prst="rect">
            <a:avLst/>
          </a:prstGeom>
        </p:spPr>
        <p:txBody>
          <a:bodyPr vert="horz" lIns="99054" tIns="49527" rIns="99054" bIns="49527" rtlCol="0"/>
          <a:lstStyle>
            <a:lvl1pPr algn="r" defTabSz="1042643" fontAlgn="auto" latinLnBrk="0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5DF9D714-B7F9-4808-BCF7-26F6BB3073B5}" type="datetimeFigureOut">
              <a:rPr lang="en-US"/>
              <a:pPr>
                <a:defRPr/>
              </a:pPr>
              <a:t>4/9/18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1250" y="719138"/>
            <a:ext cx="50927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4" tIns="49527" rIns="99054" bIns="49527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195" y="4560086"/>
            <a:ext cx="5852814" cy="4320317"/>
          </a:xfrm>
          <a:prstGeom prst="rect">
            <a:avLst/>
          </a:prstGeom>
        </p:spPr>
        <p:txBody>
          <a:bodyPr vert="horz" lIns="99054" tIns="49527" rIns="99054" bIns="4952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20174"/>
            <a:ext cx="3170138" cy="479539"/>
          </a:xfrm>
          <a:prstGeom prst="rect">
            <a:avLst/>
          </a:prstGeom>
        </p:spPr>
        <p:txBody>
          <a:bodyPr vert="horz" lIns="99054" tIns="49527" rIns="99054" bIns="49527" rtlCol="0" anchor="b"/>
          <a:lstStyle>
            <a:lvl1pPr algn="l" defTabSz="1042643" fontAlgn="auto" latinLnBrk="0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428" y="9120174"/>
            <a:ext cx="3170138" cy="479539"/>
          </a:xfrm>
          <a:prstGeom prst="rect">
            <a:avLst/>
          </a:prstGeom>
        </p:spPr>
        <p:txBody>
          <a:bodyPr vert="horz" lIns="99054" tIns="49527" rIns="99054" bIns="49527" rtlCol="0" anchor="b"/>
          <a:lstStyle>
            <a:lvl1pPr algn="r" defTabSz="1042643" fontAlgn="auto" latinLnBrk="0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F762ACCA-9AED-44DC-9BEF-BADFB42F14A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66525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10414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0700" algn="l" defTabSz="10414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1400" algn="l" defTabSz="10414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3688" algn="l" defTabSz="10414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4388" algn="l" defTabSz="10414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6449" algn="l" defTabSz="1042580" rtl="0" eaLnBrk="1" latinLnBrk="0" hangingPunct="1">
      <a:defRPr sz="1447" kern="1200">
        <a:solidFill>
          <a:schemeClr val="tx1"/>
        </a:solidFill>
        <a:latin typeface="+mn-lt"/>
        <a:ea typeface="+mn-ea"/>
        <a:cs typeface="+mn-cs"/>
      </a:defRPr>
    </a:lvl6pPr>
    <a:lvl7pPr marL="3127739" algn="l" defTabSz="1042580" rtl="0" eaLnBrk="1" latinLnBrk="0" hangingPunct="1">
      <a:defRPr sz="1447" kern="1200">
        <a:solidFill>
          <a:schemeClr val="tx1"/>
        </a:solidFill>
        <a:latin typeface="+mn-lt"/>
        <a:ea typeface="+mn-ea"/>
        <a:cs typeface="+mn-cs"/>
      </a:defRPr>
    </a:lvl7pPr>
    <a:lvl8pPr marL="3649028" algn="l" defTabSz="1042580" rtl="0" eaLnBrk="1" latinLnBrk="0" hangingPunct="1">
      <a:defRPr sz="1447" kern="1200">
        <a:solidFill>
          <a:schemeClr val="tx1"/>
        </a:solidFill>
        <a:latin typeface="+mn-lt"/>
        <a:ea typeface="+mn-ea"/>
        <a:cs typeface="+mn-cs"/>
      </a:defRPr>
    </a:lvl8pPr>
    <a:lvl9pPr marL="4170318" algn="l" defTabSz="1042580" rtl="0" eaLnBrk="1" latinLnBrk="0" hangingPunct="1">
      <a:defRPr sz="144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ko-KR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725341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ko-KR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033916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ko-KR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6954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3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585" y="2015913"/>
            <a:ext cx="6264000" cy="912717"/>
          </a:xfrm>
        </p:spPr>
        <p:txBody>
          <a:bodyPr anchor="b"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585" y="4724805"/>
            <a:ext cx="6264000" cy="1653690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accent5"/>
                </a:solidFill>
              </a:defRPr>
            </a:lvl1pPr>
            <a:lvl2pPr marL="547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4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1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88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35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2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29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7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34585" y="2935672"/>
            <a:ext cx="6264000" cy="1789134"/>
          </a:xfrm>
        </p:spPr>
        <p:txBody>
          <a:bodyPr>
            <a:noAutofit/>
          </a:bodyPr>
          <a:lstStyle>
            <a:lvl1pPr marL="0" indent="0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33387" y="7278391"/>
            <a:ext cx="3452813" cy="277813"/>
          </a:xfrm>
          <a:prstGeom prst="rect">
            <a:avLst/>
          </a:prstGeom>
        </p:spPr>
        <p:txBody>
          <a:bodyPr/>
          <a:lstStyle>
            <a:lvl1pPr algn="l">
              <a:defRPr sz="800" b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GB" altLang="ko-KR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48356" y="378873"/>
            <a:ext cx="4569127" cy="322580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altLang="ko-KR" sz="2250" b="1" dirty="0">
                <a:solidFill>
                  <a:schemeClr val="tx1"/>
                </a:solidFill>
                <a:latin typeface="+mn-lt"/>
                <a:ea typeface="+mn-ea"/>
              </a:rPr>
              <a:t>KAIST</a:t>
            </a:r>
            <a:r>
              <a:rPr lang="en-US" altLang="ko-KR" sz="2250" b="1" baseline="0" dirty="0">
                <a:solidFill>
                  <a:schemeClr val="tx1"/>
                </a:solidFill>
                <a:latin typeface="+mn-lt"/>
                <a:ea typeface="+mn-ea"/>
              </a:rPr>
              <a:t> Student Investment Fund</a:t>
            </a:r>
            <a:endParaRPr lang="ko-KR" altLang="en-US" sz="2250" b="1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0034152" y="7178376"/>
            <a:ext cx="572371" cy="27781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72151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S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개체 1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2615238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2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47674" y="377841"/>
            <a:ext cx="9872664" cy="702388"/>
          </a:xfrm>
        </p:spPr>
        <p:txBody>
          <a:bodyPr>
            <a:noAutofit/>
          </a:bodyPr>
          <a:lstStyle>
            <a:lvl1pPr marL="0" indent="0" latinLnBrk="0">
              <a:lnSpc>
                <a:spcPct val="11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0034152" y="7178376"/>
            <a:ext cx="572371" cy="27781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635410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6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0034152" y="7178376"/>
            <a:ext cx="572371" cy="27781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제목 10"/>
          <p:cNvSpPr>
            <a:spLocks noGrp="1"/>
          </p:cNvSpPr>
          <p:nvPr>
            <p:ph type="title"/>
          </p:nvPr>
        </p:nvSpPr>
        <p:spPr>
          <a:xfrm>
            <a:off x="447674" y="492929"/>
            <a:ext cx="9872664" cy="343650"/>
          </a:xfrm>
        </p:spPr>
        <p:txBody>
          <a:bodyPr/>
          <a:lstStyle>
            <a:lvl1pPr latinLnBrk="0">
              <a:defRPr sz="1600" b="1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7" name="내용 개체 틀 12"/>
          <p:cNvSpPr>
            <a:spLocks noGrp="1"/>
          </p:cNvSpPr>
          <p:nvPr>
            <p:ph sz="quarter" idx="13"/>
          </p:nvPr>
        </p:nvSpPr>
        <p:spPr>
          <a:xfrm>
            <a:off x="447674" y="228141"/>
            <a:ext cx="9872664" cy="252412"/>
          </a:xfrm>
        </p:spPr>
        <p:txBody>
          <a:bodyPr/>
          <a:lstStyle>
            <a:lvl1pPr marL="0" indent="0" latinLnBrk="0">
              <a:buFontTx/>
              <a:buNone/>
              <a:defRPr sz="1200">
                <a:solidFill>
                  <a:schemeClr val="accent2"/>
                </a:solidFill>
              </a:defRPr>
            </a:lvl1pPr>
            <a:lvl2pPr marL="328612" indent="0">
              <a:buFontTx/>
              <a:buNone/>
              <a:defRPr/>
            </a:lvl2pPr>
            <a:lvl3pPr marL="328612" indent="0">
              <a:buFontTx/>
              <a:buNone/>
              <a:defRPr/>
            </a:lvl3pPr>
            <a:lvl4pPr marL="319088" indent="0">
              <a:buFontTx/>
              <a:buNone/>
              <a:defRPr/>
            </a:lvl4pPr>
            <a:lvl5pPr marL="328612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0259703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998080966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805" name="think-cell Slide" r:id="rId7" imgW="360" imgH="360" progId="TCLayout.ActiveDocument.1">
                  <p:embed/>
                </p:oleObj>
              </mc:Choice>
              <mc:Fallback>
                <p:oleObj name="think-cell Slide" r:id="rId7" imgW="360" imgH="360" progId="TCLayout.ActiveDocument.1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33388" y="366713"/>
            <a:ext cx="98869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33388" y="2016125"/>
            <a:ext cx="988695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57" r:id="rId2"/>
    <p:sldLayoutId id="2147483742" r:id="rId3"/>
  </p:sldLayoutIdLst>
  <p:transition>
    <p:fade/>
  </p:transition>
  <p:hf hdr="0" ftr="0" dt="0"/>
  <p:txStyles>
    <p:titleStyle>
      <a:lvl1pPr algn="l" defTabSz="1093788" rtl="0" eaLnBrk="1" fontAlgn="base" latinLnBrk="1" hangingPunct="1">
        <a:spcBef>
          <a:spcPct val="0"/>
        </a:spcBef>
        <a:spcAft>
          <a:spcPct val="0"/>
        </a:spcAft>
        <a:defRPr sz="30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1093788" rtl="0" eaLnBrk="1" fontAlgn="base" latinLnBrk="1" hangingPunct="1"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가는각진제목체" pitchFamily="18" charset="-127"/>
        </a:defRPr>
      </a:lvl2pPr>
      <a:lvl3pPr algn="l" defTabSz="1093788" rtl="0" eaLnBrk="1" fontAlgn="base" latinLnBrk="1" hangingPunct="1"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가는각진제목체" pitchFamily="18" charset="-127"/>
        </a:defRPr>
      </a:lvl3pPr>
      <a:lvl4pPr algn="l" defTabSz="1093788" rtl="0" eaLnBrk="1" fontAlgn="base" latinLnBrk="1" hangingPunct="1"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가는각진제목체" pitchFamily="18" charset="-127"/>
        </a:defRPr>
      </a:lvl4pPr>
      <a:lvl5pPr algn="l" defTabSz="1093788" rtl="0" eaLnBrk="1" fontAlgn="base" latinLnBrk="1" hangingPunct="1"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가는각진제목체" pitchFamily="18" charset="-127"/>
        </a:defRPr>
      </a:lvl5pPr>
      <a:lvl6pPr marL="457200" algn="l" defTabSz="1093788" rtl="0" eaLnBrk="1" fontAlgn="base" latinLnBrk="1" hangingPunct="1"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가는각진제목체" pitchFamily="18" charset="-127"/>
        </a:defRPr>
      </a:lvl6pPr>
      <a:lvl7pPr marL="914400" algn="l" defTabSz="1093788" rtl="0" eaLnBrk="1" fontAlgn="base" latinLnBrk="1" hangingPunct="1"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가는각진제목체" pitchFamily="18" charset="-127"/>
        </a:defRPr>
      </a:lvl7pPr>
      <a:lvl8pPr marL="1371600" algn="l" defTabSz="1093788" rtl="0" eaLnBrk="1" fontAlgn="base" latinLnBrk="1" hangingPunct="1"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가는각진제목체" pitchFamily="18" charset="-127"/>
        </a:defRPr>
      </a:lvl8pPr>
      <a:lvl9pPr marL="1828800" algn="l" defTabSz="1093788" rtl="0" eaLnBrk="1" fontAlgn="base" latinLnBrk="1" hangingPunct="1"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가는각진제목체" pitchFamily="18" charset="-127"/>
        </a:defRPr>
      </a:lvl9pPr>
    </p:titleStyle>
    <p:bodyStyle>
      <a:lvl1pPr marL="328613" indent="-328613" algn="l" defTabSz="1093788" rtl="0" eaLnBrk="1" fontAlgn="base" latinLnBrk="1" hangingPunct="1">
        <a:spcBef>
          <a:spcPts val="1438"/>
        </a:spcBef>
        <a:spcAft>
          <a:spcPct val="0"/>
        </a:spcAft>
        <a:buFont typeface="Arial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1pPr>
      <a:lvl2pPr marL="527050" indent="-198438" algn="l" defTabSz="1093788" rtl="0" eaLnBrk="1" fontAlgn="base" latinLnBrk="1" hangingPunct="1">
        <a:spcBef>
          <a:spcPts val="1438"/>
        </a:spcBef>
        <a:spcAft>
          <a:spcPct val="0"/>
        </a:spcAft>
        <a:buFont typeface="Arial" pitchFamily="34" charset="0"/>
        <a:buChar char="−"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527050" indent="-198438" algn="l" defTabSz="1093788" rtl="0" eaLnBrk="1" fontAlgn="base" latinLnBrk="1" hangingPunct="1">
        <a:spcBef>
          <a:spcPts val="1438"/>
        </a:spcBef>
        <a:spcAft>
          <a:spcPct val="0"/>
        </a:spcAft>
        <a:buFont typeface="Arial" pitchFamily="34" charset="0"/>
        <a:buChar char="−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534988" indent="-215900" algn="l" defTabSz="1093788" rtl="0" eaLnBrk="1" fontAlgn="base" latinLnBrk="1" hangingPunct="1">
        <a:spcBef>
          <a:spcPts val="1438"/>
        </a:spcBef>
        <a:spcAft>
          <a:spcPct val="0"/>
        </a:spcAft>
        <a:buFont typeface="Arial" pitchFamily="34" charset="0"/>
        <a:buChar char="−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527050" indent="-198438" algn="l" defTabSz="1093788" rtl="0" eaLnBrk="1" fontAlgn="base" latinLnBrk="1" hangingPunct="1">
        <a:spcBef>
          <a:spcPts val="1438"/>
        </a:spcBef>
        <a:spcAft>
          <a:spcPct val="0"/>
        </a:spcAft>
        <a:buFont typeface="Arial" pitchFamily="34" charset="0"/>
        <a:buChar char="−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3009231" indent="-273566" algn="l" defTabSz="1094266" rtl="0" eaLnBrk="1" latinLnBrk="1" hangingPunct="1">
        <a:spcBef>
          <a:spcPct val="20000"/>
        </a:spcBef>
        <a:buFont typeface="Arial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6pPr>
      <a:lvl7pPr marL="3556364" indent="-273566" algn="l" defTabSz="1094266" rtl="0" eaLnBrk="1" latinLnBrk="1" hangingPunct="1">
        <a:spcBef>
          <a:spcPct val="20000"/>
        </a:spcBef>
        <a:buFont typeface="Arial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7pPr>
      <a:lvl8pPr marL="4103497" indent="-273566" algn="l" defTabSz="1094266" rtl="0" eaLnBrk="1" latinLnBrk="1" hangingPunct="1">
        <a:spcBef>
          <a:spcPct val="20000"/>
        </a:spcBef>
        <a:buFont typeface="Arial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8pPr>
      <a:lvl9pPr marL="4650630" indent="-273566" algn="l" defTabSz="1094266" rtl="0" eaLnBrk="1" latinLnBrk="1" hangingPunct="1">
        <a:spcBef>
          <a:spcPct val="20000"/>
        </a:spcBef>
        <a:buFont typeface="Arial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4266" rtl="0" eaLnBrk="1" latinLnBrk="1" hangingPunct="1">
        <a:defRPr sz="2222" kern="1200">
          <a:solidFill>
            <a:schemeClr val="tx1"/>
          </a:solidFill>
          <a:latin typeface="+mn-lt"/>
          <a:ea typeface="+mn-ea"/>
          <a:cs typeface="+mn-cs"/>
        </a:defRPr>
      </a:lvl1pPr>
      <a:lvl2pPr marL="547134" algn="l" defTabSz="1094266" rtl="0" eaLnBrk="1" latinLnBrk="1" hangingPunct="1">
        <a:defRPr sz="2222" kern="1200">
          <a:solidFill>
            <a:schemeClr val="tx1"/>
          </a:solidFill>
          <a:latin typeface="+mn-lt"/>
          <a:ea typeface="+mn-ea"/>
          <a:cs typeface="+mn-cs"/>
        </a:defRPr>
      </a:lvl2pPr>
      <a:lvl3pPr marL="1094266" algn="l" defTabSz="1094266" rtl="0" eaLnBrk="1" latinLnBrk="1" hangingPunct="1">
        <a:defRPr sz="2222" kern="1200">
          <a:solidFill>
            <a:schemeClr val="tx1"/>
          </a:solidFill>
          <a:latin typeface="+mn-lt"/>
          <a:ea typeface="+mn-ea"/>
          <a:cs typeface="+mn-cs"/>
        </a:defRPr>
      </a:lvl3pPr>
      <a:lvl4pPr marL="1641400" algn="l" defTabSz="1094266" rtl="0" eaLnBrk="1" latinLnBrk="1" hangingPunct="1">
        <a:defRPr sz="2222" kern="1200">
          <a:solidFill>
            <a:schemeClr val="tx1"/>
          </a:solidFill>
          <a:latin typeface="+mn-lt"/>
          <a:ea typeface="+mn-ea"/>
          <a:cs typeface="+mn-cs"/>
        </a:defRPr>
      </a:lvl4pPr>
      <a:lvl5pPr marL="2188532" algn="l" defTabSz="1094266" rtl="0" eaLnBrk="1" latinLnBrk="1" hangingPunct="1">
        <a:defRPr sz="2222" kern="1200">
          <a:solidFill>
            <a:schemeClr val="tx1"/>
          </a:solidFill>
          <a:latin typeface="+mn-lt"/>
          <a:ea typeface="+mn-ea"/>
          <a:cs typeface="+mn-cs"/>
        </a:defRPr>
      </a:lvl5pPr>
      <a:lvl6pPr marL="2735666" algn="l" defTabSz="1094266" rtl="0" eaLnBrk="1" latinLnBrk="1" hangingPunct="1">
        <a:defRPr sz="2222" kern="1200">
          <a:solidFill>
            <a:schemeClr val="tx1"/>
          </a:solidFill>
          <a:latin typeface="+mn-lt"/>
          <a:ea typeface="+mn-ea"/>
          <a:cs typeface="+mn-cs"/>
        </a:defRPr>
      </a:lvl6pPr>
      <a:lvl7pPr marL="3282798" algn="l" defTabSz="1094266" rtl="0" eaLnBrk="1" latinLnBrk="1" hangingPunct="1">
        <a:defRPr sz="2222" kern="1200">
          <a:solidFill>
            <a:schemeClr val="tx1"/>
          </a:solidFill>
          <a:latin typeface="+mn-lt"/>
          <a:ea typeface="+mn-ea"/>
          <a:cs typeface="+mn-cs"/>
        </a:defRPr>
      </a:lvl7pPr>
      <a:lvl8pPr marL="3829929" algn="l" defTabSz="1094266" rtl="0" eaLnBrk="1" latinLnBrk="1" hangingPunct="1">
        <a:defRPr sz="2222" kern="1200">
          <a:solidFill>
            <a:schemeClr val="tx1"/>
          </a:solidFill>
          <a:latin typeface="+mn-lt"/>
          <a:ea typeface="+mn-ea"/>
          <a:cs typeface="+mn-cs"/>
        </a:defRPr>
      </a:lvl8pPr>
      <a:lvl9pPr marL="4377063" algn="l" defTabSz="1094266" rtl="0" eaLnBrk="1" latinLnBrk="1" hangingPunct="1">
        <a:defRPr sz="222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07620" y="217943"/>
          <a:ext cx="1496" cy="1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4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20" y="217943"/>
                        <a:ext cx="1496" cy="14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ubtitle 6"/>
          <p:cNvSpPr>
            <a:spLocks noGrp="1"/>
          </p:cNvSpPr>
          <p:nvPr>
            <p:ph type="body" sz="quarter" idx="10"/>
          </p:nvPr>
        </p:nvSpPr>
        <p:spPr>
          <a:xfrm>
            <a:off x="407192" y="3990699"/>
            <a:ext cx="9872664" cy="430306"/>
          </a:xfrm>
        </p:spPr>
        <p:txBody>
          <a:bodyPr rtlCol="0">
            <a:noAutofit/>
          </a:bodyPr>
          <a:lstStyle/>
          <a:p>
            <a:pPr algn="ctr" defTabSz="1031550" fontAlgn="auto">
              <a:defRPr/>
            </a:pPr>
            <a:r>
              <a:rPr lang="en-US" sz="18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Inhyuk</a:t>
            </a:r>
            <a:r>
              <a:rPr lang="en-US" sz="18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Lee, </a:t>
            </a:r>
            <a:r>
              <a:rPr lang="en-US" sz="18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Wanbae</a:t>
            </a:r>
            <a:r>
              <a:rPr lang="en-US" sz="18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Park, </a:t>
            </a:r>
            <a:r>
              <a:rPr lang="en-US" sz="18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Yongduk</a:t>
            </a:r>
            <a:r>
              <a:rPr lang="en-US" sz="18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Kim</a:t>
            </a:r>
            <a:endParaRPr lang="en-US" sz="2800" dirty="0">
              <a:solidFill>
                <a:schemeClr val="tx1"/>
              </a:solidFill>
            </a:endParaRPr>
          </a:p>
          <a:p>
            <a:pPr eaLnBrk="0" latinLnBrk="0" hangingPunct="0">
              <a:lnSpc>
                <a:spcPts val="1828"/>
              </a:lnSpc>
              <a:spcBef>
                <a:spcPts val="215"/>
              </a:spcBef>
              <a:buClr>
                <a:schemeClr val="tx2"/>
              </a:buClr>
            </a:pPr>
            <a:endParaRPr lang="en-US" altLang="ko-KR" dirty="0">
              <a:solidFill>
                <a:schemeClr val="tx1"/>
              </a:solidFill>
            </a:endParaRPr>
          </a:p>
          <a:p>
            <a:pPr eaLnBrk="0" latinLnBrk="0" hangingPunct="0">
              <a:lnSpc>
                <a:spcPts val="1828"/>
              </a:lnSpc>
              <a:spcBef>
                <a:spcPts val="215"/>
              </a:spcBef>
              <a:buClr>
                <a:schemeClr val="tx2"/>
              </a:buClr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339" name="Title 5"/>
          <p:cNvSpPr>
            <a:spLocks noGrp="1"/>
          </p:cNvSpPr>
          <p:nvPr>
            <p:ph type="ctrTitle" idx="4294967295"/>
          </p:nvPr>
        </p:nvSpPr>
        <p:spPr>
          <a:xfrm>
            <a:off x="2734795" y="1989776"/>
            <a:ext cx="5217459" cy="1386018"/>
          </a:xfrm>
        </p:spPr>
        <p:txBody>
          <a:bodyPr wrap="none" anchor="b"/>
          <a:lstStyle/>
          <a:p>
            <a:pPr algn="ctr" eaLnBrk="1" hangingPunct="1"/>
            <a:r>
              <a:rPr lang="en-US" altLang="ko-KR" b="1">
                <a:solidFill>
                  <a:schemeClr val="tx1"/>
                </a:solidFill>
                <a:latin typeface="+mn-lt"/>
                <a:ea typeface="+mn-ea"/>
              </a:rPr>
              <a:t>FIN </a:t>
            </a:r>
            <a:r>
              <a:rPr lang="en-US" altLang="ko-KR" b="1" dirty="0">
                <a:solidFill>
                  <a:schemeClr val="tx1"/>
                </a:solidFill>
                <a:latin typeface="+mn-lt"/>
                <a:ea typeface="+mn-ea"/>
              </a:rPr>
              <a:t>513 Case Study</a:t>
            </a:r>
            <a:br>
              <a:rPr lang="en-US" altLang="ko-KR" b="1" dirty="0">
                <a:solidFill>
                  <a:schemeClr val="tx1"/>
                </a:solidFill>
                <a:latin typeface="+mn-lt"/>
                <a:ea typeface="+mn-ea"/>
              </a:rPr>
            </a:br>
            <a:br>
              <a:rPr lang="en-US" altLang="ko-KR" b="1" dirty="0">
                <a:solidFill>
                  <a:schemeClr val="tx1"/>
                </a:solidFill>
                <a:latin typeface="+mn-lt"/>
                <a:ea typeface="+mn-ea"/>
              </a:rPr>
            </a:br>
            <a:r>
              <a:rPr lang="en-US" altLang="ko-KR" sz="3200" b="1" dirty="0">
                <a:solidFill>
                  <a:schemeClr val="tx1"/>
                </a:solidFill>
                <a:latin typeface="+mn-lt"/>
                <a:ea typeface="+mn-ea"/>
              </a:rPr>
              <a:t>“CDX skew notes”</a:t>
            </a:r>
            <a:endParaRPr lang="en-GB" altLang="ko-KR" b="1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23851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47674" y="377841"/>
            <a:ext cx="9872664" cy="395882"/>
          </a:xfrm>
        </p:spPr>
        <p:txBody>
          <a:bodyPr/>
          <a:lstStyle/>
          <a:p>
            <a:r>
              <a:rPr kumimoji="1" lang="en-US" altLang="ko-KR" sz="2400" dirty="0"/>
              <a:t>Question 2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Back to 2016</a:t>
            </a:r>
            <a:endParaRPr kumimoji="1"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10034152" y="6880660"/>
            <a:ext cx="572371" cy="277813"/>
          </a:xfrm>
        </p:spPr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47673" y="916880"/>
            <a:ext cx="6548549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800" dirty="0">
                <a:solidFill>
                  <a:schemeClr val="tx2"/>
                </a:solidFill>
                <a:latin typeface="+mn-lt"/>
                <a:ea typeface="+mn-ea"/>
              </a:rPr>
              <a:t>1. Structural reform of the EU banking sector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7672" y="2821766"/>
            <a:ext cx="9217321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800" dirty="0">
                <a:solidFill>
                  <a:schemeClr val="tx2"/>
                </a:solidFill>
                <a:latin typeface="+mn-lt"/>
                <a:ea typeface="+mn-ea"/>
              </a:rPr>
              <a:t>2. </a:t>
            </a:r>
            <a:r>
              <a:rPr lang="en-US" sz="1800" dirty="0"/>
              <a:t>The Solvency II regime will become fully applicable on 1 January 2016</a:t>
            </a:r>
            <a:endParaRPr lang="en-US" sz="18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7672" y="4611904"/>
            <a:ext cx="9217321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800" dirty="0">
                <a:solidFill>
                  <a:schemeClr val="tx2"/>
                </a:solidFill>
                <a:latin typeface="+mn-lt"/>
                <a:ea typeface="+mn-ea"/>
              </a:rPr>
              <a:t>3. </a:t>
            </a:r>
            <a:r>
              <a:rPr lang="en-US" sz="1800" dirty="0"/>
              <a:t>Negative Interest rates</a:t>
            </a:r>
            <a:endParaRPr lang="en-US" sz="18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6834" y="1604715"/>
            <a:ext cx="7058915" cy="803672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marL="285750" indent="-285750" algn="just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/>
              <a:t>The European Commission proposed a regulation to stop the largest and most complex banks from engaging in </a:t>
            </a:r>
            <a:r>
              <a:rPr lang="en-US" sz="1600" i="1" dirty="0"/>
              <a:t>the risky activity of proprietary trading.</a:t>
            </a:r>
            <a:endParaRPr lang="en-US" sz="1600" i="1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86834" y="3616135"/>
            <a:ext cx="7154608" cy="560016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marL="285750" indent="-285750" algn="just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i="1" dirty="0"/>
              <a:t>Capital requirements </a:t>
            </a:r>
            <a:r>
              <a:rPr lang="en-US" sz="1600" dirty="0"/>
              <a:t>including the solvency capital requirements (SCR) and the minimum capital requirements (MCR) are strengthened.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10000"/>
                <a:lumOff val="9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673" y="3203074"/>
            <a:ext cx="2032000" cy="1206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90" y="1273525"/>
            <a:ext cx="1894882" cy="1314100"/>
          </a:xfrm>
          <a:prstGeom prst="rect">
            <a:avLst/>
          </a:prstGeom>
        </p:spPr>
      </p:pic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4267158"/>
              </p:ext>
            </p:extLst>
          </p:nvPr>
        </p:nvGraphicFramePr>
        <p:xfrm>
          <a:off x="72936" y="4845327"/>
          <a:ext cx="4029739" cy="2415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125432" y="5723821"/>
            <a:ext cx="6077175" cy="560016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marL="285750" indent="-285750" algn="just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i="1" dirty="0"/>
              <a:t>Negative </a:t>
            </a:r>
            <a:r>
              <a:rPr lang="en-US" sz="1600" dirty="0"/>
              <a:t>government bonds yields makes European insurance companies to choose other investable assets.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712381" y="6496489"/>
            <a:ext cx="3253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7219" y="7153504"/>
            <a:ext cx="3718725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dirty="0">
                <a:solidFill>
                  <a:schemeClr val="tx2"/>
                </a:solidFill>
                <a:latin typeface="+mn-lt"/>
                <a:ea typeface="+mn-ea"/>
              </a:rPr>
              <a:t>Source : ECB statics</a:t>
            </a:r>
          </a:p>
        </p:txBody>
      </p:sp>
    </p:spTree>
    <p:extLst>
      <p:ext uri="{BB962C8B-B14F-4D97-AF65-F5344CB8AC3E}">
        <p14:creationId xmlns:p14="http://schemas.microsoft.com/office/powerpoint/2010/main" val="9995176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57852" y="369093"/>
            <a:ext cx="9872664" cy="939852"/>
          </a:xfrm>
        </p:spPr>
        <p:txBody>
          <a:bodyPr/>
          <a:lstStyle/>
          <a:p>
            <a:r>
              <a:rPr kumimoji="1" lang="en-US" altLang="ko-KR" sz="2400" dirty="0"/>
              <a:t>Step 1. CDS market side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4484712" y="4647460"/>
            <a:ext cx="1493255" cy="69863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SHORT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Model Spread</a:t>
            </a:r>
            <a:endParaRPr lang="en-US" sz="14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(Intrinsic Price)</a:t>
            </a:r>
            <a:endParaRPr lang="en-US" sz="14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 </a:t>
            </a:r>
            <a:endParaRPr lang="en-US" sz="1400" b="1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03273" y="2340522"/>
            <a:ext cx="1856134" cy="730245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Times New Roman" charset="0"/>
                <a:ea typeface="바탕" charset="-127"/>
                <a:cs typeface="Arial" charset="0"/>
              </a:rPr>
              <a:t>CDX Skew</a:t>
            </a:r>
            <a:endParaRPr lang="en-US" sz="1400" b="1" dirty="0">
              <a:solidFill>
                <a:srgbClr val="FF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Times New Roman" charset="0"/>
                <a:ea typeface="바탕" charset="-127"/>
                <a:cs typeface="Arial" charset="0"/>
              </a:rPr>
              <a:t>Arbitrage Strategy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(Long-Short Position)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4303273" y="4370414"/>
            <a:ext cx="1969937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499036" y="2567752"/>
            <a:ext cx="1645504" cy="896988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CHEAP</a:t>
            </a:r>
            <a:endParaRPr lang="en-US" sz="1800" i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CDX.NA.HY24</a:t>
            </a:r>
            <a:endParaRPr lang="en-US" sz="18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(CDS Index)</a:t>
            </a:r>
            <a:endParaRPr lang="en-US" sz="18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Protection Seller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523500" y="4741588"/>
            <a:ext cx="1621040" cy="78838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HIGH </a:t>
            </a:r>
            <a:endParaRPr lang="en-US" sz="1800" i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Reference Entity CDS</a:t>
            </a:r>
            <a:endParaRPr lang="en-US" sz="18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(Single Names CDS)</a:t>
            </a:r>
            <a:endParaRPr lang="en-US" sz="18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Protection Seller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4303273" y="4038338"/>
            <a:ext cx="1969937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6499036" y="3661028"/>
            <a:ext cx="1645504" cy="865948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CDS Market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353771" y="3222901"/>
            <a:ext cx="1755138" cy="66330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LONG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Composite Spread</a:t>
            </a:r>
            <a:endParaRPr lang="en-US" sz="20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(Market Price)</a:t>
            </a:r>
            <a:endParaRPr lang="en-US" sz="2000" b="1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441704" y="2088466"/>
            <a:ext cx="1555448" cy="411901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London,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U.K.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Citibank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London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Branch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7852" y="956930"/>
            <a:ext cx="9949404" cy="854969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In 2016 CDS market, there were arbitrage opportunities.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Index spread was lower than its components portfolio spread.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If we expect two prices will converge ?  </a:t>
            </a:r>
            <a:r>
              <a:rPr lang="en-US" sz="1800" dirty="0">
                <a:solidFill>
                  <a:schemeClr val="tx2"/>
                </a:solidFill>
                <a:latin typeface="+mn-lt"/>
                <a:ea typeface="+mn-ea"/>
              </a:rPr>
              <a:t>Buy Cheap and Sell High!</a:t>
            </a:r>
          </a:p>
        </p:txBody>
      </p:sp>
      <p:sp>
        <p:nvSpPr>
          <p:cNvPr id="13" name="Multiply 12"/>
          <p:cNvSpPr/>
          <p:nvPr/>
        </p:nvSpPr>
        <p:spPr bwMode="auto">
          <a:xfrm>
            <a:off x="4627768" y="1896782"/>
            <a:ext cx="1202937" cy="4250406"/>
          </a:xfrm>
          <a:prstGeom prst="mathMultiply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 eaLnBrk="0" latinLnBrk="0" hangingPunct="0"/>
            <a:endParaRPr lang="en-US" sz="1400" b="1" dirty="0">
              <a:solidFill>
                <a:schemeClr val="tx2"/>
              </a:solidFill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70933" y="6595235"/>
            <a:ext cx="9949404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i="1" dirty="0">
                <a:solidFill>
                  <a:schemeClr val="tx2"/>
                </a:solidFill>
                <a:latin typeface="+mn-lt"/>
                <a:ea typeface="+mn-ea"/>
              </a:rPr>
              <a:t>However, </a:t>
            </a:r>
            <a:r>
              <a:rPr lang="en-US" sz="2000" i="1" dirty="0"/>
              <a:t>risky activity of proprietary trading was banned.</a:t>
            </a:r>
            <a:endParaRPr lang="en-US" sz="2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89535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57852" y="369093"/>
            <a:ext cx="9872664" cy="939852"/>
          </a:xfrm>
        </p:spPr>
        <p:txBody>
          <a:bodyPr/>
          <a:lstStyle/>
          <a:p>
            <a:r>
              <a:rPr kumimoji="1" lang="en-US" altLang="ko-KR" sz="2400" dirty="0"/>
              <a:t>Step 2. Investor side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sp>
        <p:nvSpPr>
          <p:cNvPr id="62" name="Rectangle 61"/>
          <p:cNvSpPr/>
          <p:nvPr/>
        </p:nvSpPr>
        <p:spPr>
          <a:xfrm>
            <a:off x="8616932" y="2110889"/>
            <a:ext cx="1555448" cy="411901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London,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U.K.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Citibank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London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Branch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7852" y="956930"/>
            <a:ext cx="9949404" cy="854969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algn="just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In 2016 European government bonds market, it was not favorable for fixed-income security investors.</a:t>
            </a:r>
          </a:p>
          <a:p>
            <a:pPr marL="285750" indent="-285750" algn="just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As we seen before, government bonds yields were negative at least to eight years maturity.</a:t>
            </a:r>
          </a:p>
          <a:p>
            <a:pPr marL="285750" indent="-285750" algn="just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Long-term investors such as insurance companies pursued </a:t>
            </a:r>
            <a:r>
              <a:rPr lang="en-US" sz="1600" i="1" dirty="0">
                <a:solidFill>
                  <a:schemeClr val="tx2"/>
                </a:solidFill>
                <a:latin typeface="+mn-lt"/>
                <a:ea typeface="+mn-ea"/>
              </a:rPr>
              <a:t>positive yield products.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70933" y="6617973"/>
            <a:ext cx="9949404" cy="560016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i="1" dirty="0">
                <a:solidFill>
                  <a:schemeClr val="tx2"/>
                </a:solidFill>
                <a:latin typeface="+mn-lt"/>
                <a:ea typeface="+mn-ea"/>
              </a:rPr>
              <a:t>Therefore, </a:t>
            </a:r>
            <a:r>
              <a:rPr lang="en-US" sz="2000" i="1" dirty="0"/>
              <a:t>investors asked banks to construct a new product with positive yield and bond-like characteristics.</a:t>
            </a:r>
            <a:endParaRPr lang="en-US" sz="2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50007" y="3283724"/>
            <a:ext cx="2127215" cy="110644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Investors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(European Insurance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Companies)</a:t>
            </a: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677251" y="3671253"/>
            <a:ext cx="1593294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500967" y="4170394"/>
            <a:ext cx="2115965" cy="59027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Principal</a:t>
            </a:r>
            <a:endParaRPr lang="en-US" sz="140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USD 10,000,000</a:t>
            </a:r>
            <a:endParaRPr lang="en-US" sz="20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94928" y="3103926"/>
            <a:ext cx="1948810" cy="60228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Positive Yields</a:t>
            </a:r>
            <a:endParaRPr lang="en-US" sz="20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709149" y="4094281"/>
            <a:ext cx="15613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530549" y="3653383"/>
            <a:ext cx="1774326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334042" y="4094281"/>
            <a:ext cx="2115965" cy="59027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Principal</a:t>
            </a:r>
            <a:endParaRPr lang="en-US" sz="14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USD 10,000,000</a:t>
            </a:r>
            <a:endParaRPr lang="en-US" sz="20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01168" y="3051101"/>
            <a:ext cx="1948810" cy="60228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Negative Yields</a:t>
            </a:r>
            <a:endParaRPr lang="en-US" sz="20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2530549" y="4009558"/>
            <a:ext cx="16920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69480" y="3280677"/>
            <a:ext cx="2127215" cy="110644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Bond Market</a:t>
            </a: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7" name="Multiply 46"/>
          <p:cNvSpPr/>
          <p:nvPr/>
        </p:nvSpPr>
        <p:spPr bwMode="auto">
          <a:xfrm>
            <a:off x="2659286" y="1708698"/>
            <a:ext cx="1202937" cy="4250406"/>
          </a:xfrm>
          <a:prstGeom prst="mathMultiply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 eaLnBrk="0" latinLnBrk="0" hangingPunct="0"/>
            <a:endParaRPr lang="en-US" sz="1400" b="1" dirty="0">
              <a:solidFill>
                <a:schemeClr val="tx2"/>
              </a:solidFill>
              <a:latin typeface="+mn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25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76" grpId="0"/>
      <p:bldP spid="19" grpId="0"/>
      <p:bldP spid="21" grpId="0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57852" y="369093"/>
            <a:ext cx="9872664" cy="364554"/>
          </a:xfrm>
        </p:spPr>
        <p:txBody>
          <a:bodyPr/>
          <a:lstStyle/>
          <a:p>
            <a:r>
              <a:rPr kumimoji="1" lang="en-US" altLang="ko-KR" sz="2400" dirty="0"/>
              <a:t>Step 2. Both sides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sp>
        <p:nvSpPr>
          <p:cNvPr id="62" name="Rectangle 61"/>
          <p:cNvSpPr/>
          <p:nvPr/>
        </p:nvSpPr>
        <p:spPr>
          <a:xfrm>
            <a:off x="4310746" y="2035182"/>
            <a:ext cx="1555448" cy="411901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London,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U.K.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Citibank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London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Branch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482" y="737138"/>
            <a:ext cx="9949404" cy="1342281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algn="just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What if the bank issue a fixed income product, named “Skew Note” with LIBOR + 2.00% coupon rates ?</a:t>
            </a:r>
          </a:p>
          <a:p>
            <a:pPr marL="285750" indent="-285750" algn="just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It solves one of investors’ needs. (positive yields)</a:t>
            </a:r>
          </a:p>
          <a:p>
            <a:pPr marL="285750" indent="-285750" algn="just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It also gives a justification for the bank to trade CDX skew arbitrage transactions, which may not be classified as a </a:t>
            </a:r>
            <a:r>
              <a:rPr lang="en-US" sz="1600" i="1" dirty="0"/>
              <a:t>proprietary trading because this Long-Short position’s purpose are connected to client activity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. 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58448" y="6377476"/>
            <a:ext cx="9949404" cy="854969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2000" i="1" dirty="0">
                <a:solidFill>
                  <a:schemeClr val="tx2"/>
                </a:solidFill>
                <a:latin typeface="+mn-lt"/>
                <a:ea typeface="+mn-ea"/>
              </a:rPr>
              <a:t>However, we have two questions.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i="1" dirty="0"/>
              <a:t>Is it possible for the bank certainly to pay the coupon ? 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i="1" dirty="0"/>
              <a:t>And to protect the investor’s principal ? </a:t>
            </a:r>
            <a:endParaRPr lang="en-US" sz="2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3821" y="3208017"/>
            <a:ext cx="2127215" cy="110644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Investors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(European Insurance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Companies)</a:t>
            </a: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371065" y="3595546"/>
            <a:ext cx="1593294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194781" y="4094687"/>
            <a:ext cx="2115965" cy="59027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Principal</a:t>
            </a:r>
            <a:endParaRPr lang="en-US" sz="140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USD 10,000,000</a:t>
            </a:r>
            <a:endParaRPr lang="en-US" sz="20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94781" y="2784199"/>
            <a:ext cx="1948810" cy="773291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LIBOR+ 2.00%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per annum</a:t>
            </a:r>
            <a:endParaRPr lang="en-US" sz="2000" dirty="0"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(quarterly)</a:t>
            </a:r>
            <a:endParaRPr lang="en-US" sz="2000" dirty="0">
              <a:ea typeface="바탕" charset="-127"/>
              <a:cs typeface="Arial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402963" y="4018574"/>
            <a:ext cx="15613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361706" y="4292494"/>
            <a:ext cx="1493255" cy="69863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SHORT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Model Spread</a:t>
            </a:r>
            <a:endParaRPr lang="en-US" sz="14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(Intrinsic Price)</a:t>
            </a:r>
            <a:endParaRPr lang="en-US" sz="14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 </a:t>
            </a:r>
            <a:endParaRPr lang="en-US" sz="1400" b="1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88512" y="1969048"/>
            <a:ext cx="1856134" cy="730245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CDX Skew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Times New Roman" charset="0"/>
                <a:ea typeface="바탕" charset="-127"/>
                <a:cs typeface="Arial" charset="0"/>
              </a:rPr>
              <a:t>Arbitrage Strategy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(Long-Short Position)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180267" y="4013644"/>
            <a:ext cx="1969937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379328" y="2535186"/>
            <a:ext cx="1645504" cy="896988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CHEAP</a:t>
            </a:r>
            <a:endParaRPr lang="en-US" sz="1800" i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CDX.NA.HY24</a:t>
            </a:r>
            <a:endParaRPr lang="en-US" sz="18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(CDS Index)</a:t>
            </a:r>
            <a:endParaRPr lang="en-US" sz="18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Protection Seller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403792" y="4709022"/>
            <a:ext cx="1621040" cy="78838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HIGH </a:t>
            </a:r>
            <a:endParaRPr lang="en-US" sz="1800" i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Reference Entity CDS</a:t>
            </a:r>
            <a:endParaRPr lang="en-US" sz="18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(Single Names CDS)</a:t>
            </a:r>
            <a:endParaRPr lang="en-US" sz="18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Protection Seller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188512" y="3586689"/>
            <a:ext cx="1969937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379328" y="3628462"/>
            <a:ext cx="1645504" cy="865948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CDS Market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39010" y="2736595"/>
            <a:ext cx="1755138" cy="66330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LONG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Composite Spread</a:t>
            </a:r>
            <a:endParaRPr lang="en-US" sz="20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(Market Price)</a:t>
            </a:r>
            <a:endParaRPr lang="en-US" sz="2000" b="1" dirty="0">
              <a:effectLst/>
              <a:ea typeface="바탕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5056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57852" y="369093"/>
            <a:ext cx="9872664" cy="364554"/>
          </a:xfrm>
        </p:spPr>
        <p:txBody>
          <a:bodyPr/>
          <a:lstStyle/>
          <a:p>
            <a:r>
              <a:rPr kumimoji="1" lang="en-US" altLang="ko-KR" sz="2400" dirty="0"/>
              <a:t>Step 3. Both sides + third party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sp>
        <p:nvSpPr>
          <p:cNvPr id="62" name="Rectangle 61"/>
          <p:cNvSpPr/>
          <p:nvPr/>
        </p:nvSpPr>
        <p:spPr>
          <a:xfrm>
            <a:off x="4300114" y="2024950"/>
            <a:ext cx="1376115" cy="2987326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London,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U.K.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Citibank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London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Branch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561" y="782691"/>
            <a:ext cx="10433962" cy="585664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algn="just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In the mid of 2016, there was a bank to issue a mid-term notes with 2.70% coupon rates.</a:t>
            </a:r>
          </a:p>
          <a:p>
            <a:pPr marL="285750" indent="-285750" algn="just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Lloyd Bank’s mid-term unsecured senior debt ratings of “A1” by Moody's, “A” by S&amp;P and “A+” by Fitch in 2016. 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19482" y="6746575"/>
            <a:ext cx="9949404" cy="585664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i="1" dirty="0"/>
              <a:t>Now, it has high likelihood to guarantee the investor’s principal.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i="1" dirty="0"/>
              <a:t>And plus fixed cash flows.</a:t>
            </a:r>
            <a:endParaRPr lang="en-US" sz="2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3189" y="2850456"/>
            <a:ext cx="1881961" cy="97888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Investors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(European Insurance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Companies)</a:t>
            </a:r>
            <a:endParaRPr lang="en-US" sz="14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409631" y="3098470"/>
            <a:ext cx="1388832" cy="1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184150" y="3677614"/>
            <a:ext cx="1872008" cy="522216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Principal</a:t>
            </a:r>
            <a:endParaRPr lang="en-US" sz="12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USD 10,000,000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84149" y="2388227"/>
            <a:ext cx="1724125" cy="684136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LIBOR+ 2.00%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per annum</a:t>
            </a:r>
            <a:endParaRPr lang="en-US" sz="1800" dirty="0"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(quarterly)</a:t>
            </a:r>
            <a:endParaRPr lang="en-US" sz="1800" dirty="0">
              <a:ea typeface="바탕" charset="-127"/>
              <a:cs typeface="Arial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392331" y="3533447"/>
            <a:ext cx="138137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351075" y="3887915"/>
            <a:ext cx="1321092" cy="61808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SHORT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Model Spread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(Intrinsic Price)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 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77880" y="1738294"/>
            <a:ext cx="1642134" cy="646053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CDX Skew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FF0000"/>
                </a:solidFill>
                <a:latin typeface="Times New Roman" charset="0"/>
                <a:ea typeface="바탕" charset="-127"/>
                <a:cs typeface="Arial" charset="0"/>
              </a:rPr>
              <a:t>Arbitrage Strategy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(Long-Short Position)</a:t>
            </a: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169635" y="3528517"/>
            <a:ext cx="1742816" cy="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368696" y="1865737"/>
            <a:ext cx="1455788" cy="79357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i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CHEAP</a:t>
            </a:r>
            <a:endParaRPr lang="en-US" sz="1600" i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CDX.NA.HY24</a:t>
            </a:r>
            <a:endParaRPr lang="en-US" sz="16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(CDS Index)</a:t>
            </a:r>
            <a:endParaRPr lang="en-US" sz="16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Protection Seller</a:t>
            </a: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93160" y="4027051"/>
            <a:ext cx="1434145" cy="69748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i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HIGH </a:t>
            </a:r>
            <a:endParaRPr lang="en-US" sz="1600" i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Reference Entity CDS</a:t>
            </a:r>
            <a:endParaRPr lang="en-US" sz="16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(Single Names CDS)</a:t>
            </a:r>
            <a:endParaRPr lang="en-US" sz="16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Protection Seller</a:t>
            </a: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169635" y="3094467"/>
            <a:ext cx="1729654" cy="1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368696" y="2955435"/>
            <a:ext cx="1455788" cy="76611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CDS Market</a:t>
            </a: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28378" y="2327942"/>
            <a:ext cx="1552782" cy="586828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LONG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Composite Spread</a:t>
            </a:r>
            <a:endParaRPr lang="en-US" sz="18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(Market Price)</a:t>
            </a:r>
            <a:endParaRPr lang="en-US" sz="1800" b="1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211289" y="5092143"/>
            <a:ext cx="0" cy="6059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300114" y="5765629"/>
            <a:ext cx="1398453" cy="81027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Lloyd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410735" y="5038103"/>
            <a:ext cx="990760" cy="753054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Principal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USD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10,000,000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4764835" y="5092144"/>
            <a:ext cx="0" cy="558810"/>
          </a:xfrm>
          <a:prstGeom prst="straightConnector1">
            <a:avLst/>
          </a:prstGeom>
          <a:ln w="1905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761134" y="4496672"/>
            <a:ext cx="1432509" cy="4803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Lloyd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Bank’ Notes </a:t>
            </a: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454769" y="5008950"/>
            <a:ext cx="1215931" cy="74556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2.70% 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per annum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(semi-annual)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761134" y="5773716"/>
            <a:ext cx="1432509" cy="4803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Lloyd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Bank’ Notes </a:t>
            </a: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300114" y="1441845"/>
            <a:ext cx="1376115" cy="42389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Skew note </a:t>
            </a: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33188" y="2347354"/>
            <a:ext cx="1881961" cy="35513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Skew note </a:t>
            </a: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575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30" grpId="0" animBg="1"/>
      <p:bldP spid="31" grpId="0"/>
      <p:bldP spid="33" grpId="0" animBg="1"/>
      <p:bldP spid="34" grpId="0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57852" y="369093"/>
            <a:ext cx="9872664" cy="450850"/>
          </a:xfrm>
        </p:spPr>
        <p:txBody>
          <a:bodyPr/>
          <a:lstStyle/>
          <a:p>
            <a:r>
              <a:rPr kumimoji="1" lang="en-US" altLang="ko-KR" sz="2400" dirty="0"/>
              <a:t>Additional benefit (Tax and Risk)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852" y="956595"/>
            <a:ext cx="9949404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800" dirty="0">
                <a:solidFill>
                  <a:schemeClr val="tx2"/>
                </a:solidFill>
                <a:latin typeface="+mn-lt"/>
                <a:ea typeface="+mn-ea"/>
              </a:rPr>
              <a:t>In 2016, U.K. corporate tax rate was 19.00%, however, Ireland corporate tax rate was 12.50%.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57119" y="5881012"/>
            <a:ext cx="9949404" cy="1124273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2000" i="1" dirty="0">
                <a:solidFill>
                  <a:schemeClr val="tx2"/>
                </a:solidFill>
                <a:latin typeface="+mn-lt"/>
                <a:ea typeface="+mn-ea"/>
              </a:rPr>
              <a:t>Furthermore, if </a:t>
            </a:r>
            <a:r>
              <a:rPr lang="en-US" sz="2000" i="1" dirty="0"/>
              <a:t>the bank hopes to insulate CDX skew arbitrage trading’s risks ?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Found </a:t>
            </a:r>
            <a:r>
              <a:rPr lang="en-US" sz="2000" i="1" dirty="0">
                <a:solidFill>
                  <a:schemeClr val="tx2"/>
                </a:solidFill>
                <a:latin typeface="+mn-lt"/>
                <a:ea typeface="+mn-ea"/>
              </a:rPr>
              <a:t>a special purpose vehicle(SPV).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Where? not in London, </a:t>
            </a:r>
            <a:r>
              <a:rPr lang="en-US" sz="2000" i="1" dirty="0">
                <a:solidFill>
                  <a:schemeClr val="tx2"/>
                </a:solidFill>
                <a:latin typeface="+mn-lt"/>
                <a:ea typeface="+mn-ea"/>
              </a:rPr>
              <a:t>but in Ireland for tax benefits.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And </a:t>
            </a:r>
            <a:r>
              <a:rPr lang="en-US" sz="2000" i="1" dirty="0">
                <a:solidFill>
                  <a:schemeClr val="tx2"/>
                </a:solidFill>
                <a:latin typeface="+mn-lt"/>
                <a:ea typeface="+mn-ea"/>
              </a:rPr>
              <a:t>sign several swap contracts 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to move earnings and risks from the bank to SPV.</a:t>
            </a:r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2803002"/>
              </p:ext>
            </p:extLst>
          </p:nvPr>
        </p:nvGraphicFramePr>
        <p:xfrm>
          <a:off x="1681280" y="1409607"/>
          <a:ext cx="7102548" cy="4325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64178" y="7151348"/>
            <a:ext cx="3718725" cy="29629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dirty="0">
                <a:solidFill>
                  <a:schemeClr val="tx2"/>
                </a:solidFill>
                <a:latin typeface="+mn-lt"/>
                <a:ea typeface="+mn-ea"/>
              </a:rPr>
              <a:t>Source </a:t>
            </a:r>
            <a:r>
              <a:rPr lang="en-US" sz="1200">
                <a:solidFill>
                  <a:schemeClr val="tx2"/>
                </a:solidFill>
                <a:latin typeface="+mn-lt"/>
                <a:ea typeface="+mn-ea"/>
              </a:rPr>
              <a:t>: OECD </a:t>
            </a:r>
            <a:r>
              <a:rPr lang="en-US" sz="1200" dirty="0">
                <a:solidFill>
                  <a:schemeClr val="tx2"/>
                </a:solidFill>
                <a:latin typeface="+mn-lt"/>
                <a:ea typeface="+mn-ea"/>
              </a:rPr>
              <a:t>statics</a:t>
            </a:r>
          </a:p>
        </p:txBody>
      </p:sp>
    </p:spTree>
    <p:extLst>
      <p:ext uri="{BB962C8B-B14F-4D97-AF65-F5344CB8AC3E}">
        <p14:creationId xmlns:p14="http://schemas.microsoft.com/office/powerpoint/2010/main" val="182865434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29364" y="230837"/>
            <a:ext cx="9872664" cy="364554"/>
          </a:xfrm>
        </p:spPr>
        <p:txBody>
          <a:bodyPr/>
          <a:lstStyle/>
          <a:p>
            <a:r>
              <a:rPr kumimoji="1" lang="en-US" altLang="ko-KR" sz="2400" dirty="0"/>
              <a:t>Step 4, 5, 6. Found SPV and Sign several swap contracts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sp>
        <p:nvSpPr>
          <p:cNvPr id="76" name="TextBox 75"/>
          <p:cNvSpPr txBox="1"/>
          <p:nvPr/>
        </p:nvSpPr>
        <p:spPr>
          <a:xfrm>
            <a:off x="219482" y="6746575"/>
            <a:ext cx="9509309" cy="585664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i="1" dirty="0"/>
              <a:t>Now, a combination of transactions satisfy all participants except</a:t>
            </a:r>
            <a:r>
              <a:rPr lang="mr-IN" sz="2000" i="1" dirty="0"/>
              <a:t>…</a:t>
            </a:r>
            <a:endParaRPr lang="en-US" sz="2000" i="1" dirty="0"/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i="1" dirty="0"/>
              <a:t>The tax receiver, namely the government !</a:t>
            </a:r>
            <a:endParaRPr lang="en-US" sz="2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1923" y="2652397"/>
            <a:ext cx="1881961" cy="97888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Investors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(European Insurance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Companies)</a:t>
            </a:r>
            <a:endParaRPr lang="en-US" sz="14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51254" y="2894480"/>
            <a:ext cx="953636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941298" y="3406003"/>
            <a:ext cx="1276585" cy="522216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Principal</a:t>
            </a:r>
            <a:endParaRPr lang="en-US" sz="12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USD 10,000,000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040202" y="2126557"/>
            <a:ext cx="1175739" cy="684136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LIBOR+ 2.00%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per annum</a:t>
            </a:r>
            <a:endParaRPr lang="en-US" sz="1800" dirty="0"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(quarterly)</a:t>
            </a:r>
            <a:endParaRPr lang="en-US" sz="1800" dirty="0">
              <a:ea typeface="바탕" charset="-127"/>
              <a:cs typeface="Arial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162883" y="3320875"/>
            <a:ext cx="942007" cy="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3405642" y="1402061"/>
            <a:ext cx="3957491" cy="3413046"/>
            <a:chOff x="6362846" y="1315683"/>
            <a:chExt cx="3957491" cy="3413046"/>
          </a:xfrm>
        </p:grpSpPr>
        <p:sp>
          <p:nvSpPr>
            <p:cNvPr id="62" name="Rectangle 61"/>
            <p:cNvSpPr/>
            <p:nvPr/>
          </p:nvSpPr>
          <p:spPr>
            <a:xfrm>
              <a:off x="6362846" y="1681845"/>
              <a:ext cx="953326" cy="2987326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Times New Roman" charset="0"/>
                  <a:ea typeface="바탕" charset="-127"/>
                  <a:cs typeface="Arial" charset="0"/>
                </a:rPr>
                <a:t>Tax rates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Times New Roman" charset="0"/>
                  <a:ea typeface="바탕" charset="-127"/>
                  <a:cs typeface="Arial" charset="0"/>
                </a:rPr>
                <a:t>19.00%</a:t>
              </a:r>
              <a:endParaRPr lang="en-US" sz="16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000000"/>
                  </a:solidFill>
                  <a:effectLst/>
                  <a:latin typeface="Times New Roman" charset="0"/>
                  <a:ea typeface="바탕" charset="-127"/>
                  <a:cs typeface="Arial" charset="0"/>
                </a:rPr>
                <a:t>London,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Times New Roman" charset="0"/>
                  <a:ea typeface="바탕" charset="-127"/>
                  <a:cs typeface="Arial" charset="0"/>
                </a:rPr>
                <a:t>U.K.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000000"/>
                  </a:solidFill>
                  <a:effectLst/>
                  <a:latin typeface="Times New Roman" charset="0"/>
                  <a:ea typeface="바탕" charset="-127"/>
                  <a:cs typeface="Arial" charset="0"/>
                </a:rPr>
                <a:t>Citibank 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000000"/>
                  </a:solidFill>
                  <a:effectLst/>
                  <a:latin typeface="Times New Roman" charset="0"/>
                  <a:ea typeface="바탕" charset="-127"/>
                  <a:cs typeface="Arial" charset="0"/>
                </a:rPr>
                <a:t>London 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000000"/>
                  </a:solidFill>
                  <a:effectLst/>
                  <a:latin typeface="Times New Roman" charset="0"/>
                  <a:ea typeface="바탕" charset="-127"/>
                  <a:cs typeface="Arial" charset="0"/>
                </a:rPr>
                <a:t>Branch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effectLst/>
                <a:ea typeface="바탕" charset="-127"/>
                <a:cs typeface="Arial" charset="0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7294191" y="1315683"/>
              <a:ext cx="3026146" cy="3413046"/>
              <a:chOff x="7275746" y="1313035"/>
              <a:chExt cx="3026146" cy="34130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7442848" y="3215632"/>
                <a:ext cx="1321092" cy="618082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SHORT</a:t>
                </a: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Model Spread</a:t>
                </a:r>
                <a:endParaRPr lang="en-US" sz="1200" b="1" dirty="0">
                  <a:effectLst/>
                  <a:ea typeface="바탕" charset="-127"/>
                  <a:cs typeface="Arial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(Intrinsic Price)</a:t>
                </a:r>
                <a:endParaRPr lang="en-US" sz="1200" b="1" dirty="0">
                  <a:effectLst/>
                  <a:ea typeface="바탕" charset="-127"/>
                  <a:cs typeface="Arial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 </a:t>
                </a:r>
                <a:endParaRPr lang="en-US" sz="1200" b="1" dirty="0">
                  <a:effectLst/>
                  <a:ea typeface="바탕" charset="-127"/>
                  <a:cs typeface="Arial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275746" y="1313035"/>
                <a:ext cx="1642134" cy="646053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FF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CDX Skew</a:t>
                </a: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FF0000"/>
                    </a:solidFill>
                    <a:latin typeface="Times New Roman" charset="0"/>
                    <a:ea typeface="바탕" charset="-127"/>
                    <a:cs typeface="Arial" charset="0"/>
                  </a:rPr>
                  <a:t>Arbitrage Strategy</a:t>
                </a: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FF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(Long-Short Position)</a:t>
                </a:r>
                <a:endParaRPr lang="en-US" sz="1600" dirty="0">
                  <a:effectLst/>
                  <a:ea typeface="바탕" charset="-127"/>
                  <a:cs typeface="Arial" charset="0"/>
                </a:endParaRP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7544271" y="3088708"/>
                <a:ext cx="1118246" cy="4688"/>
              </a:xfrm>
              <a:prstGeom prst="straightConnector1">
                <a:avLst/>
              </a:prstGeom>
              <a:ln w="1905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8843283" y="1867280"/>
                <a:ext cx="1455788" cy="7935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i="1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BUY CHEAP</a:t>
                </a:r>
                <a:endParaRPr lang="en-US" sz="1600" i="1" dirty="0">
                  <a:effectLst/>
                  <a:ea typeface="바탕" charset="-127"/>
                  <a:cs typeface="Arial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CDX.NA.HY24</a:t>
                </a:r>
                <a:endParaRPr lang="en-US" sz="1600" dirty="0">
                  <a:effectLst/>
                  <a:ea typeface="바탕" charset="-127"/>
                  <a:cs typeface="Arial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(CDS Index)</a:t>
                </a:r>
                <a:endParaRPr lang="en-US" sz="1600" dirty="0">
                  <a:effectLst/>
                  <a:ea typeface="바탕" charset="-127"/>
                  <a:cs typeface="Arial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Protection Seller</a:t>
                </a:r>
                <a:endParaRPr lang="en-US" sz="1600" dirty="0">
                  <a:effectLst/>
                  <a:ea typeface="바탕" charset="-127"/>
                  <a:cs typeface="Arial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867747" y="4028594"/>
                <a:ext cx="1434145" cy="6974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i="1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SELL HIGH </a:t>
                </a:r>
                <a:endParaRPr lang="en-US" sz="1600" i="1" dirty="0">
                  <a:effectLst/>
                  <a:ea typeface="바탕" charset="-127"/>
                  <a:cs typeface="Arial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Reference Entity CDS</a:t>
                </a:r>
                <a:endParaRPr lang="en-US" sz="1600" dirty="0">
                  <a:effectLst/>
                  <a:ea typeface="바탕" charset="-127"/>
                  <a:cs typeface="Arial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(Single Names CDS)</a:t>
                </a:r>
                <a:endParaRPr lang="en-US" sz="1600" dirty="0">
                  <a:effectLst/>
                  <a:ea typeface="바탕" charset="-127"/>
                  <a:cs typeface="Arial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Protection Seller</a:t>
                </a:r>
                <a:endParaRPr lang="en-US" sz="1600" dirty="0">
                  <a:effectLst/>
                  <a:ea typeface="바탕" charset="-127"/>
                  <a:cs typeface="Arial" charset="0"/>
                </a:endParaRP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H="1">
                <a:off x="7544271" y="2659345"/>
                <a:ext cx="1105084" cy="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8843283" y="2956978"/>
                <a:ext cx="1455788" cy="766110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CDS Market</a:t>
                </a:r>
                <a:endParaRPr lang="en-US" sz="1600" dirty="0">
                  <a:effectLst/>
                  <a:ea typeface="바탕" charset="-127"/>
                  <a:cs typeface="Arial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7290501" y="1987180"/>
                <a:ext cx="1552782" cy="586828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Times New Roman" charset="0"/>
                    <a:ea typeface="바탕" charset="-127"/>
                    <a:cs typeface="Arial" charset="0"/>
                  </a:rPr>
                  <a:t>LONG</a:t>
                </a: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Composite Spread</a:t>
                </a:r>
                <a:endParaRPr lang="en-US" sz="1800" b="1" dirty="0">
                  <a:effectLst/>
                  <a:ea typeface="바탕" charset="-127"/>
                  <a:cs typeface="Arial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(Market Price)</a:t>
                </a:r>
                <a:endParaRPr lang="en-US" sz="1800" b="1" dirty="0">
                  <a:effectLst/>
                  <a:ea typeface="바탕" charset="-127"/>
                  <a:cs typeface="Arial" charset="0"/>
                </a:endParaRPr>
              </a:p>
            </p:txBody>
          </p:sp>
        </p:grpSp>
      </p:grpSp>
      <p:cxnSp>
        <p:nvCxnSpPr>
          <p:cNvPr id="29" name="Straight Arrow Connector 28"/>
          <p:cNvCxnSpPr/>
          <p:nvPr/>
        </p:nvCxnSpPr>
        <p:spPr>
          <a:xfrm>
            <a:off x="4108721" y="4894084"/>
            <a:ext cx="0" cy="6059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204228" y="5567570"/>
            <a:ext cx="1398453" cy="81027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Lloyd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33217" y="4808145"/>
            <a:ext cx="990760" cy="753054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Principal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USD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10,000,000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659046" y="4894085"/>
            <a:ext cx="0" cy="558810"/>
          </a:xfrm>
          <a:prstGeom prst="straightConnector1">
            <a:avLst/>
          </a:prstGeom>
          <a:ln w="1905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591519" y="4298613"/>
            <a:ext cx="1432509" cy="4803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Lloyd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Bank’ Notes </a:t>
            </a: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469227" y="4810891"/>
            <a:ext cx="1215931" cy="74556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2.70% 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per annum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(semi-annual)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91519" y="5575657"/>
            <a:ext cx="1432509" cy="4803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Lloyd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Bank’ Notes </a:t>
            </a: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401370" y="1249555"/>
            <a:ext cx="953326" cy="42389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Skew note </a:t>
            </a:r>
            <a:endParaRPr lang="en-US" sz="11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11922" y="2149295"/>
            <a:ext cx="1881961" cy="35513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Skew note </a:t>
            </a: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401392" y="1769981"/>
            <a:ext cx="953326" cy="2987326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Tax rates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12.50%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Dublin,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Ireland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Libretto Capital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644206" y="1521458"/>
            <a:ext cx="1683015" cy="305433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LIBOR+ 2.00% per annum</a:t>
            </a:r>
            <a:endParaRPr lang="en-US" sz="1200" dirty="0"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(quarterly</a:t>
            </a:r>
            <a:endParaRPr lang="en-US" sz="10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748100" y="2178726"/>
            <a:ext cx="1272577" cy="486467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2.70</a:t>
            </a:r>
            <a:r>
              <a:rPr lang="en-US" sz="100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% per </a:t>
            </a: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annum</a:t>
            </a:r>
            <a:endParaRPr lang="en-US" sz="1000" dirty="0"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(semi-annual)</a:t>
            </a:r>
            <a:endParaRPr lang="en-US" sz="1000" dirty="0">
              <a:ea typeface="바탕" charset="-127"/>
              <a:cs typeface="Arial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479703" y="2827375"/>
            <a:ext cx="1705381" cy="214228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CDS Index Return 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59419" y="3403366"/>
            <a:ext cx="1790383" cy="237891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5.00% per annum</a:t>
            </a:r>
            <a:r>
              <a:rPr lang="en-US" sz="1200" dirty="0">
                <a:ea typeface="바탕" charset="-127"/>
                <a:cs typeface="Arial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(quarterly)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935535" y="2634979"/>
            <a:ext cx="3700745" cy="635687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674418" y="4386452"/>
            <a:ext cx="1398456" cy="263739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Multiple Single Names CDS Portfolio Return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910167" y="1955416"/>
            <a:ext cx="946272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910167" y="2170827"/>
            <a:ext cx="946272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889066" y="3125622"/>
            <a:ext cx="1032085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910167" y="4298613"/>
            <a:ext cx="1032085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 bwMode="auto">
          <a:xfrm>
            <a:off x="4889919" y="3343981"/>
            <a:ext cx="1039032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 bwMode="auto">
          <a:xfrm flipH="1">
            <a:off x="4881670" y="4096273"/>
            <a:ext cx="1032084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4465664" y="3779619"/>
            <a:ext cx="1790383" cy="237891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5.00% </a:t>
            </a: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per annum</a:t>
            </a:r>
            <a:r>
              <a:rPr lang="en-US" sz="1200" dirty="0">
                <a:ea typeface="바탕" charset="-127"/>
                <a:cs typeface="Arial" charset="0"/>
              </a:rPr>
              <a:t> </a:t>
            </a: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(quarterly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584701" y="848846"/>
            <a:ext cx="1683016" cy="527569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Several Swap Contracts</a:t>
            </a:r>
            <a:endParaRPr lang="en-US" sz="1200" dirty="0">
              <a:ea typeface="바탕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454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8656E-6 -2.00336E-6 L 0.27899 -0.001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42" y="-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36" grpId="0" animBg="1"/>
      <p:bldP spid="40" grpId="0"/>
      <p:bldP spid="41" grpId="0"/>
      <p:bldP spid="44" grpId="0"/>
      <p:bldP spid="45" grpId="0"/>
      <p:bldP spid="47" grpId="0"/>
      <p:bldP spid="63" grpId="0"/>
      <p:bldP spid="6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7792112" y="3913327"/>
            <a:ext cx="1305792" cy="610924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SHORT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Model Spread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(Intrinsic Price)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 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29547" y="6561720"/>
            <a:ext cx="1188249" cy="177714"/>
          </a:xfrm>
          <a:prstGeom prst="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 </a:t>
            </a:r>
            <a:endParaRPr lang="en-US" sz="1200">
              <a:effectLst/>
              <a:ea typeface="바탕" charset="-127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57452" y="1775606"/>
            <a:ext cx="1623115" cy="63857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CDX Skew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FF0000"/>
                </a:solidFill>
                <a:latin typeface="Times New Roman" charset="0"/>
                <a:ea typeface="바탕" charset="-127"/>
                <a:cs typeface="Arial" charset="0"/>
              </a:rPr>
              <a:t>Arbitrage Strategy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(Long-Short Position)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71348" y="1508744"/>
            <a:ext cx="753009" cy="412157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Dublin,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Ireland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Libretto Capital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ea typeface="바탕" charset="-127"/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28595" y="1519761"/>
            <a:ext cx="749371" cy="411901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London,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U.K.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Citibank London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Branch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4" y="1552007"/>
            <a:ext cx="1199741" cy="62403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CDX Skew note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investor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318653" y="1769846"/>
            <a:ext cx="758263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159399" y="993952"/>
            <a:ext cx="777066" cy="42389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Skew note </a:t>
            </a:r>
            <a:endParaRPr lang="en-US" sz="11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45244" y="1961367"/>
            <a:ext cx="1112915" cy="310459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Principal</a:t>
            </a:r>
            <a:endParaRPr lang="en-US" sz="100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USD 10,000,000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07569" y="1117731"/>
            <a:ext cx="1143734" cy="647936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LIBOR + 2.00%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per annum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(quarterly)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315085" y="1929573"/>
            <a:ext cx="7618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931" y="2303379"/>
            <a:ext cx="1216444" cy="35513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Skew note </a:t>
            </a:r>
            <a:endParaRPr lang="en-US" sz="1100">
              <a:effectLst/>
              <a:ea typeface="바탕" charset="-127"/>
              <a:cs typeface="Arial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623112" y="5736278"/>
            <a:ext cx="0" cy="5728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180665" y="6380946"/>
            <a:ext cx="765665" cy="62811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Lloyd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650289" y="5730799"/>
            <a:ext cx="768026" cy="583759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Principal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USD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10,000,000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2386782" y="5726814"/>
            <a:ext cx="11041" cy="582266"/>
          </a:xfrm>
          <a:prstGeom prst="straightConnector1">
            <a:avLst/>
          </a:prstGeom>
          <a:ln w="1905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964176" y="5251857"/>
            <a:ext cx="1110464" cy="37237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Lloyd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Bank’ Notes </a:t>
            </a:r>
            <a:endParaRPr lang="en-US" sz="11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369418" y="5715797"/>
            <a:ext cx="942575" cy="577949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2.70% 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per annum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(semi-annual)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227382" y="643485"/>
            <a:ext cx="3592006" cy="527569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Interest Rates Swap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Initial Exchange Amount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= Purchase price of Lloyd Bank’s Notes – CDX Skew Notes</a:t>
            </a:r>
            <a:endParaRPr lang="en-US" sz="1100" dirty="0">
              <a:ea typeface="바탕" charset="-127"/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227382" y="2696798"/>
            <a:ext cx="3529842" cy="480628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Total Return Swap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Original Notional Amount: USD 150,000,000(15x)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(CDS Index)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36465" y="1364696"/>
            <a:ext cx="3970590" cy="305433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LIBOR + 2.00% per annum</a:t>
            </a:r>
            <a:endParaRPr lang="en-US" sz="1200" dirty="0"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(quarterly)</a:t>
            </a:r>
            <a:endParaRPr lang="en-US" sz="10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100062" y="1979702"/>
            <a:ext cx="3678010" cy="368845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2.70% per annum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(quarterly)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244086" y="3209332"/>
            <a:ext cx="3496433" cy="249484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CDS Index Return 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55689" y="3757363"/>
            <a:ext cx="3751366" cy="230197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5.00% </a:t>
            </a: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per annum</a:t>
            </a:r>
            <a:r>
              <a:rPr lang="en-US" sz="1200" dirty="0">
                <a:ea typeface="바탕" charset="-127"/>
                <a:cs typeface="Arial" charset="0"/>
              </a:rPr>
              <a:t> </a:t>
            </a: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(quarterly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235002" y="2731592"/>
            <a:ext cx="3700745" cy="635687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7919617" y="3778977"/>
            <a:ext cx="1071957" cy="173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9154489" y="2459679"/>
            <a:ext cx="1382387" cy="70837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CHEAP</a:t>
            </a:r>
            <a:endParaRPr lang="en-US" sz="1200" i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CDX.NA.HY24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(CDS Index)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Protection Seller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175041" y="4127237"/>
            <a:ext cx="1361835" cy="622603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HIGH </a:t>
            </a:r>
            <a:endParaRPr lang="en-US" sz="1200" i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Reference Entity CDS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(Single Names CDS)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Protection Seller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7919618" y="3489544"/>
            <a:ext cx="1011846" cy="782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9154489" y="3328448"/>
            <a:ext cx="1382387" cy="68385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CDS Market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58449" y="2731592"/>
            <a:ext cx="1367748" cy="594158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LONG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Composite Spread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(Market Price)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721927" y="5963561"/>
            <a:ext cx="1195869" cy="17579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 </a:t>
            </a:r>
            <a:endParaRPr lang="en-US" sz="1200">
              <a:effectLst/>
              <a:ea typeface="바탕" charset="-127"/>
              <a:cs typeface="Arial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751420" y="5946493"/>
            <a:ext cx="1407553" cy="192863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: Transactions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719531" y="6270073"/>
            <a:ext cx="1200949" cy="181654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 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986579" y="5365933"/>
            <a:ext cx="3920476" cy="263739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Multiple Single Names CDS Portfolio Return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3155287" y="1753422"/>
            <a:ext cx="3718270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191406" y="1979702"/>
            <a:ext cx="3682151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155287" y="3511592"/>
            <a:ext cx="3718270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6867985" y="6955598"/>
            <a:ext cx="1038918" cy="1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865880" y="7219083"/>
            <a:ext cx="10304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3191406" y="5317191"/>
            <a:ext cx="370424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964176" y="6380946"/>
            <a:ext cx="1110464" cy="37237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Lloyd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Bank’ Notes </a:t>
            </a:r>
            <a:endParaRPr lang="en-US" sz="11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117" name="Straight Arrow Connector 116"/>
          <p:cNvCxnSpPr/>
          <p:nvPr/>
        </p:nvCxnSpPr>
        <p:spPr bwMode="auto">
          <a:xfrm>
            <a:off x="3191406" y="3717495"/>
            <a:ext cx="3682151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 bwMode="auto">
          <a:xfrm flipH="1">
            <a:off x="3133152" y="5150605"/>
            <a:ext cx="3795592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3249501" y="4326371"/>
            <a:ext cx="3529842" cy="48238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Total Return Swap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Original Notional Amount: USD 150,000,000(15x)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(CDS Index Multiple Single Names CDS) 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3116619" y="4865671"/>
            <a:ext cx="3751366" cy="230197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5.00% </a:t>
            </a: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per annum</a:t>
            </a:r>
            <a:r>
              <a:rPr lang="en-US" sz="1200" dirty="0">
                <a:ea typeface="바탕" charset="-127"/>
                <a:cs typeface="Arial" charset="0"/>
              </a:rPr>
              <a:t> </a:t>
            </a: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(quarterly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57852" y="1181659"/>
            <a:ext cx="894569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&lt; STEP </a:t>
            </a:r>
            <a:r>
              <a:rPr lang="en-US" altLang="ko-KR" sz="1200" i="1" dirty="0">
                <a:solidFill>
                  <a:schemeClr val="tx2"/>
                </a:solidFill>
                <a:latin typeface="+mn-lt"/>
                <a:ea typeface="+mn-ea"/>
              </a:rPr>
              <a:t>2</a:t>
            </a: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 &gt;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39843" y="5848836"/>
            <a:ext cx="894569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&lt; STEP </a:t>
            </a:r>
            <a:r>
              <a:rPr lang="en-US" altLang="ko-KR" sz="1200" i="1" dirty="0">
                <a:solidFill>
                  <a:schemeClr val="tx2"/>
                </a:solidFill>
                <a:latin typeface="+mn-lt"/>
                <a:ea typeface="+mn-ea"/>
              </a:rPr>
              <a:t>3</a:t>
            </a: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 &gt;</a:t>
            </a:r>
          </a:p>
        </p:txBody>
      </p:sp>
      <p:sp>
        <p:nvSpPr>
          <p:cNvPr id="17" name="Oval 16"/>
          <p:cNvSpPr/>
          <p:nvPr/>
        </p:nvSpPr>
        <p:spPr>
          <a:xfrm>
            <a:off x="7837536" y="2422400"/>
            <a:ext cx="1260368" cy="24220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4610272" y="343117"/>
            <a:ext cx="894569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&lt; STEP </a:t>
            </a:r>
            <a:r>
              <a:rPr lang="en-US" altLang="ko-KR" sz="1200" i="1" dirty="0">
                <a:solidFill>
                  <a:schemeClr val="tx2"/>
                </a:solidFill>
                <a:latin typeface="+mn-lt"/>
                <a:ea typeface="+mn-ea"/>
              </a:rPr>
              <a:t>4</a:t>
            </a:r>
            <a:r>
              <a:rPr lang="ko-KR" altLang="en-US" sz="1200" i="1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&gt;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610273" y="2386053"/>
            <a:ext cx="894569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&lt; STEP </a:t>
            </a:r>
            <a:r>
              <a:rPr lang="en-US" altLang="ko-KR" sz="1200" i="1" dirty="0">
                <a:solidFill>
                  <a:schemeClr val="tx2"/>
                </a:solidFill>
                <a:latin typeface="+mn-lt"/>
                <a:ea typeface="+mn-ea"/>
              </a:rPr>
              <a:t>5</a:t>
            </a: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 &gt;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583663" y="4031468"/>
            <a:ext cx="894569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&lt; STEP </a:t>
            </a:r>
            <a:r>
              <a:rPr lang="en-US" altLang="ko-KR" sz="1200" i="1" dirty="0">
                <a:solidFill>
                  <a:schemeClr val="tx2"/>
                </a:solidFill>
                <a:latin typeface="+mn-lt"/>
                <a:ea typeface="+mn-ea"/>
              </a:rPr>
              <a:t>6</a:t>
            </a: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 &gt;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8007913" y="1522135"/>
            <a:ext cx="894569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&lt; STEP </a:t>
            </a:r>
            <a:r>
              <a:rPr lang="en-US" altLang="ko-KR" sz="1200" i="1" dirty="0">
                <a:solidFill>
                  <a:schemeClr val="tx2"/>
                </a:solidFill>
                <a:latin typeface="+mn-lt"/>
                <a:ea typeface="+mn-ea"/>
              </a:rPr>
              <a:t>1</a:t>
            </a: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 &gt;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7593137" y="6251977"/>
            <a:ext cx="1407553" cy="192863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: Entities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838160" y="6554832"/>
            <a:ext cx="1407553" cy="192863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: Swap contracts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928593" y="6857687"/>
            <a:ext cx="1526167" cy="187881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: Floating cash flows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7845697" y="7125143"/>
            <a:ext cx="1526167" cy="187881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: Fixed cash flows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62" name="텍스트 개체 틀 1"/>
          <p:cNvSpPr txBox="1">
            <a:spLocks/>
          </p:cNvSpPr>
          <p:nvPr/>
        </p:nvSpPr>
        <p:spPr bwMode="auto">
          <a:xfrm>
            <a:off x="149042" y="101255"/>
            <a:ext cx="9872664" cy="39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1093788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093788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1093788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1093788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1093788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09231" indent="-273566" algn="l" defTabSz="109426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56364" indent="-273566" algn="l" defTabSz="109426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3497" indent="-273566" algn="l" defTabSz="109426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50630" indent="-273566" algn="l" defTabSz="109426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Question 2</a:t>
            </a:r>
            <a:r>
              <a:rPr lang="ko-KR" altLang="en-US" sz="2400" dirty="0"/>
              <a:t>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Revisited Big Picture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3275810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47674" y="377841"/>
            <a:ext cx="9872664" cy="395882"/>
          </a:xfrm>
        </p:spPr>
        <p:txBody>
          <a:bodyPr/>
          <a:lstStyle/>
          <a:p>
            <a:r>
              <a:rPr kumimoji="1" lang="en-US" altLang="ko-KR" sz="2400" dirty="0"/>
              <a:t>Question 3: What happens the skew gets more negative?</a:t>
            </a:r>
            <a:endParaRPr kumimoji="1"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545827" y="1793490"/>
            <a:ext cx="76001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sz="2800" b="1" dirty="0">
                <a:solidFill>
                  <a:schemeClr val="tx2"/>
                </a:solidFill>
                <a:cs typeface="Arial" pitchFamily="34" charset="0"/>
              </a:rPr>
              <a:t>SKEW = Composite Spread </a:t>
            </a:r>
            <a:r>
              <a:rPr lang="mr-IN" sz="2800" b="1" dirty="0">
                <a:solidFill>
                  <a:schemeClr val="tx2"/>
                </a:solidFill>
                <a:cs typeface="Arial" pitchFamily="34" charset="0"/>
              </a:rPr>
              <a:t>–</a:t>
            </a:r>
            <a:r>
              <a:rPr lang="en-US" sz="2800" b="1" dirty="0">
                <a:solidFill>
                  <a:schemeClr val="tx2"/>
                </a:solidFill>
                <a:cs typeface="Arial" pitchFamily="34" charset="0"/>
              </a:rPr>
              <a:t> Model Spread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93108" y="3793561"/>
            <a:ext cx="8505596" cy="1400875"/>
            <a:chOff x="1093108" y="3559639"/>
            <a:chExt cx="8505596" cy="1400875"/>
          </a:xfrm>
        </p:grpSpPr>
        <p:grpSp>
          <p:nvGrpSpPr>
            <p:cNvPr id="17" name="Group 16"/>
            <p:cNvGrpSpPr/>
            <p:nvPr/>
          </p:nvGrpSpPr>
          <p:grpSpPr>
            <a:xfrm>
              <a:off x="1101350" y="3559639"/>
              <a:ext cx="8489112" cy="461665"/>
              <a:chOff x="1545040" y="3559639"/>
              <a:chExt cx="8489112" cy="461665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545040" y="3559639"/>
                <a:ext cx="29033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cs typeface="Arial" pitchFamily="34" charset="0"/>
                  </a:rPr>
                  <a:t>Composite Spread</a:t>
                </a:r>
                <a:endParaRPr lang="en-US" dirty="0"/>
              </a:p>
            </p:txBody>
          </p:sp>
          <p:cxnSp>
            <p:nvCxnSpPr>
              <p:cNvPr id="14" name="Straight Connector 13"/>
              <p:cNvCxnSpPr/>
              <p:nvPr/>
            </p:nvCxnSpPr>
            <p:spPr bwMode="auto">
              <a:xfrm flipV="1">
                <a:off x="4542207" y="3790471"/>
                <a:ext cx="1963034" cy="1"/>
              </a:xfrm>
              <a:prstGeom prst="line">
                <a:avLst/>
              </a:prstGeom>
              <a:ln w="15875"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6599049" y="3559639"/>
                <a:ext cx="343510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2"/>
                    </a:solidFill>
                    <a:cs typeface="Arial" pitchFamily="34" charset="0"/>
                  </a:rPr>
                  <a:t>Marked to Market</a:t>
                </a:r>
                <a:endParaRPr lang="en-US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093108" y="4498849"/>
              <a:ext cx="8505596" cy="461665"/>
              <a:chOff x="1545039" y="3559639"/>
              <a:chExt cx="8505596" cy="461665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545039" y="3559639"/>
                <a:ext cx="290335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2"/>
                    </a:solidFill>
                    <a:cs typeface="Arial" pitchFamily="34" charset="0"/>
                  </a:rPr>
                  <a:t>Model Spread</a:t>
                </a:r>
                <a:endParaRPr lang="en-US" dirty="0"/>
              </a:p>
            </p:txBody>
          </p:sp>
          <p:cxnSp>
            <p:nvCxnSpPr>
              <p:cNvPr id="29" name="Straight Connector 28"/>
              <p:cNvCxnSpPr/>
              <p:nvPr/>
            </p:nvCxnSpPr>
            <p:spPr bwMode="auto">
              <a:xfrm flipV="1">
                <a:off x="4542207" y="3790471"/>
                <a:ext cx="1963034" cy="1"/>
              </a:xfrm>
              <a:prstGeom prst="line">
                <a:avLst/>
              </a:prstGeom>
              <a:ln w="15875"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>
                <a:off x="6599049" y="3559639"/>
                <a:ext cx="34515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cs typeface="Arial" pitchFamily="34" charset="0"/>
                  </a:rPr>
                  <a:t>NOT Marked to Market</a:t>
                </a:r>
                <a:endParaRPr lang="en-US" dirty="0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0" y="2596408"/>
            <a:ext cx="106918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776"/>
                </a:solidFill>
              </a:rPr>
              <a:t>More negative skew: Larger difference between composite spread and model spread</a:t>
            </a:r>
          </a:p>
        </p:txBody>
      </p:sp>
    </p:spTree>
    <p:extLst>
      <p:ext uri="{BB962C8B-B14F-4D97-AF65-F5344CB8AC3E}">
        <p14:creationId xmlns:p14="http://schemas.microsoft.com/office/powerpoint/2010/main" val="128955049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47674" y="377841"/>
            <a:ext cx="9872664" cy="395882"/>
          </a:xfrm>
        </p:spPr>
        <p:txBody>
          <a:bodyPr/>
          <a:lstStyle/>
          <a:p>
            <a:r>
              <a:rPr kumimoji="1" lang="en-US" altLang="ko-KR" sz="2400" dirty="0"/>
              <a:t>Question 3: Two Cases for Negative Skew</a:t>
            </a:r>
            <a:endParaRPr kumimoji="1"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47673" y="1841902"/>
                <a:ext cx="6548549" cy="1278161"/>
              </a:xfrm>
              <a:prstGeom prst="rect">
                <a:avLst/>
              </a:prstGeom>
              <a:noFill/>
            </p:spPr>
            <p:txBody>
              <a:bodyPr vert="horz" wrap="square" lIns="36000" tIns="36000" rIns="36000" bIns="36000" rtlCol="0">
                <a:spAutoFit/>
              </a:bodyPr>
              <a:lstStyle/>
              <a:p>
                <a:pPr marL="342900" indent="-342900" eaLnBrk="0" latinLnBrk="0" hangingPunct="0">
                  <a:lnSpc>
                    <a:spcPct val="150000"/>
                  </a:lnSpc>
                  <a:spcBef>
                    <a:spcPts val="228"/>
                  </a:spcBef>
                  <a:buClr>
                    <a:schemeClr val="tx2"/>
                  </a:buClr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∆</m:t>
                    </m:r>
                  </m:oMath>
                </a14:m>
                <a:r>
                  <a:rPr lang="en-US" sz="1800" b="1" dirty="0">
                    <a:solidFill>
                      <a:schemeClr val="tx2"/>
                    </a:solidFill>
                    <a:latin typeface="+mn-lt"/>
                    <a:ea typeface="+mn-ea"/>
                  </a:rPr>
                  <a:t>Model Spread &gt;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r>
                  <a:rPr lang="en-US" sz="1800" b="1" dirty="0">
                    <a:solidFill>
                      <a:schemeClr val="tx2"/>
                    </a:solidFill>
                    <a:latin typeface="+mn-lt"/>
                    <a:ea typeface="+mn-ea"/>
                  </a:rPr>
                  <a:t>Composite Spread &gt; 0</a:t>
                </a:r>
              </a:p>
              <a:p>
                <a:pPr marL="342900" indent="-342900" eaLnBrk="0" latinLnBrk="0" hangingPunct="0">
                  <a:lnSpc>
                    <a:spcPct val="150000"/>
                  </a:lnSpc>
                  <a:spcBef>
                    <a:spcPts val="228"/>
                  </a:spcBef>
                  <a:buClr>
                    <a:schemeClr val="tx2"/>
                  </a:buClr>
                  <a:buFont typeface="Wingdings" charset="2"/>
                  <a:buChar char="Ø"/>
                </a:pPr>
                <a:r>
                  <a:rPr lang="en-US" sz="1600" dirty="0">
                    <a:solidFill>
                      <a:schemeClr val="tx2"/>
                    </a:solidFill>
                    <a:latin typeface="+mn-lt"/>
                    <a:ea typeface="+mn-ea"/>
                  </a:rPr>
                  <a:t>Cash Flow from Model Spread(Short): 0</a:t>
                </a:r>
              </a:p>
              <a:p>
                <a:pPr marL="342900" indent="-342900" eaLnBrk="0" latinLnBrk="0" hangingPunct="0">
                  <a:lnSpc>
                    <a:spcPct val="150000"/>
                  </a:lnSpc>
                  <a:spcBef>
                    <a:spcPts val="228"/>
                  </a:spcBef>
                  <a:buClr>
                    <a:schemeClr val="tx2"/>
                  </a:buClr>
                  <a:buFont typeface="Wingdings" charset="2"/>
                  <a:buChar char="Ø"/>
                </a:pPr>
                <a:r>
                  <a:rPr lang="en-US" sz="1600" dirty="0">
                    <a:solidFill>
                      <a:schemeClr val="tx2"/>
                    </a:solidFill>
                    <a:latin typeface="+mn-lt"/>
                    <a:ea typeface="+mn-ea"/>
                  </a:rPr>
                  <a:t>Cash Flow from Composite Spread(Long): Positive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3" y="1841902"/>
                <a:ext cx="6548549" cy="1278161"/>
              </a:xfrm>
              <a:prstGeom prst="rect">
                <a:avLst/>
              </a:prstGeom>
              <a:blipFill rotWithShape="0">
                <a:blip r:embed="rId2"/>
                <a:stretch>
                  <a:fillRect l="-1488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257852" y="956930"/>
            <a:ext cx="9949404" cy="585664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b="1" dirty="0">
                <a:solidFill>
                  <a:schemeClr val="tx2"/>
                </a:solidFill>
              </a:rPr>
              <a:t>Skew</a:t>
            </a:r>
            <a:r>
              <a:rPr lang="en-US" sz="1600" b="1" dirty="0">
                <a:solidFill>
                  <a:schemeClr val="tx2"/>
                </a:solidFill>
                <a:latin typeface="+mn-lt"/>
                <a:ea typeface="+mn-ea"/>
              </a:rPr>
              <a:t> gets more negative means change in model spread is larger than change in composite spread.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We can separate it into two cases.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7672" y="3786047"/>
                <a:ext cx="6548549" cy="1232508"/>
              </a:xfrm>
              <a:prstGeom prst="rect">
                <a:avLst/>
              </a:prstGeom>
              <a:noFill/>
            </p:spPr>
            <p:txBody>
              <a:bodyPr vert="horz" wrap="square" lIns="36000" tIns="36000" rIns="36000" bIns="36000" rtlCol="0">
                <a:spAutoFit/>
              </a:bodyPr>
              <a:lstStyle/>
              <a:p>
                <a:pPr marL="342900" indent="-342900" algn="thaiDist" eaLnBrk="0" latinLnBrk="0" hangingPunct="0">
                  <a:lnSpc>
                    <a:spcPct val="150000"/>
                  </a:lnSpc>
                  <a:spcBef>
                    <a:spcPts val="228"/>
                  </a:spcBef>
                  <a:buClr>
                    <a:schemeClr val="tx2"/>
                  </a:buClr>
                  <a:buFont typeface="+mj-lt"/>
                  <a:buAutoNum type="arabicPeriod" startAt="2"/>
                </a:pPr>
                <a:r>
                  <a:rPr lang="en-US" sz="1800" b="1" dirty="0">
                    <a:solidFill>
                      <a:schemeClr val="tx2"/>
                    </a:solidFill>
                    <a:ea typeface="Arial" charset="0"/>
                    <a:cs typeface="Arial" charset="0"/>
                  </a:rPr>
                  <a:t>0 &gt;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∆</m:t>
                    </m:r>
                  </m:oMath>
                </a14:m>
                <a:r>
                  <a:rPr lang="en-US" sz="1800" b="1" dirty="0">
                    <a:solidFill>
                      <a:schemeClr val="tx2"/>
                    </a:solidFill>
                    <a:latin typeface="+mn-lt"/>
                    <a:ea typeface="+mn-ea"/>
                  </a:rPr>
                  <a:t>Model Spread &gt;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r>
                  <a:rPr lang="en-US" sz="1800" b="1" dirty="0">
                    <a:solidFill>
                      <a:schemeClr val="tx2"/>
                    </a:solidFill>
                    <a:latin typeface="+mn-lt"/>
                    <a:ea typeface="+mn-ea"/>
                  </a:rPr>
                  <a:t>Composite Spread</a:t>
                </a:r>
                <a:endParaRPr lang="en-US" sz="1800" dirty="0">
                  <a:solidFill>
                    <a:schemeClr val="tx2"/>
                  </a:solidFill>
                  <a:latin typeface="+mn-lt"/>
                  <a:ea typeface="+mn-ea"/>
                </a:endParaRPr>
              </a:p>
              <a:p>
                <a:pPr marL="342900" indent="-342900" algn="thaiDist" eaLnBrk="0" latinLnBrk="0" hangingPunct="0">
                  <a:lnSpc>
                    <a:spcPct val="150000"/>
                  </a:lnSpc>
                  <a:spcBef>
                    <a:spcPts val="228"/>
                  </a:spcBef>
                  <a:buClr>
                    <a:schemeClr val="tx2"/>
                  </a:buClr>
                  <a:buFont typeface="Wingdings" charset="2"/>
                  <a:buChar char="Ø"/>
                </a:pPr>
                <a:r>
                  <a:rPr lang="en-US" sz="1600" dirty="0">
                    <a:solidFill>
                      <a:schemeClr val="tx2"/>
                    </a:solidFill>
                    <a:latin typeface="+mn-lt"/>
                    <a:ea typeface="+mn-ea"/>
                  </a:rPr>
                  <a:t>Cash Flow from Model Spread(Short): 0</a:t>
                </a:r>
              </a:p>
              <a:p>
                <a:pPr marL="342900" indent="-342900" algn="thaiDist" eaLnBrk="0" latinLnBrk="0" hangingPunct="0">
                  <a:lnSpc>
                    <a:spcPct val="150000"/>
                  </a:lnSpc>
                  <a:spcBef>
                    <a:spcPts val="228"/>
                  </a:spcBef>
                  <a:buClr>
                    <a:schemeClr val="tx2"/>
                  </a:buClr>
                  <a:buFont typeface="Wingdings" charset="2"/>
                  <a:buChar char="Ø"/>
                </a:pPr>
                <a:r>
                  <a:rPr lang="en-US" sz="1600" dirty="0">
                    <a:solidFill>
                      <a:schemeClr val="tx2"/>
                    </a:solidFill>
                    <a:latin typeface="+mn-lt"/>
                    <a:ea typeface="+mn-ea"/>
                  </a:rPr>
                  <a:t>Cash Flow from Composite Spread(Long): NEGATIVE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2" y="3786047"/>
                <a:ext cx="6548549" cy="1232508"/>
              </a:xfrm>
              <a:prstGeom prst="rect">
                <a:avLst/>
              </a:prstGeom>
              <a:blipFill rotWithShape="0">
                <a:blip r:embed="rId3"/>
                <a:stretch>
                  <a:fillRect l="-1395" b="-6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6772935" y="1705407"/>
            <a:ext cx="2360428" cy="4686755"/>
            <a:chOff x="6921793" y="1684145"/>
            <a:chExt cx="2360428" cy="4686755"/>
          </a:xfrm>
        </p:grpSpPr>
        <p:grpSp>
          <p:nvGrpSpPr>
            <p:cNvPr id="11" name="Group 10"/>
            <p:cNvGrpSpPr/>
            <p:nvPr/>
          </p:nvGrpSpPr>
          <p:grpSpPr>
            <a:xfrm>
              <a:off x="6996220" y="1684145"/>
              <a:ext cx="2286001" cy="1110996"/>
              <a:chOff x="6315738" y="1664475"/>
              <a:chExt cx="2286001" cy="1110996"/>
            </a:xfrm>
          </p:grpSpPr>
          <p:cxnSp>
            <p:nvCxnSpPr>
              <p:cNvPr id="6" name="Straight Arrow Connector 5"/>
              <p:cNvCxnSpPr/>
              <p:nvPr/>
            </p:nvCxnSpPr>
            <p:spPr bwMode="auto">
              <a:xfrm flipV="1">
                <a:off x="6315738" y="1664475"/>
                <a:ext cx="2286001" cy="988765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 bwMode="auto">
              <a:xfrm flipV="1">
                <a:off x="6315738" y="2443766"/>
                <a:ext cx="2286001" cy="331705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6921793" y="4009112"/>
              <a:ext cx="2360428" cy="1447935"/>
              <a:chOff x="6315739" y="4171088"/>
              <a:chExt cx="2360428" cy="1447935"/>
            </a:xfrm>
          </p:grpSpPr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6315739" y="4171088"/>
                <a:ext cx="2360428" cy="402875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 bwMode="auto">
              <a:xfrm>
                <a:off x="6352953" y="4452745"/>
                <a:ext cx="2323214" cy="1166278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6972981" y="5835697"/>
              <a:ext cx="2258051" cy="535203"/>
              <a:chOff x="6921793" y="6058984"/>
              <a:chExt cx="2258051" cy="535203"/>
            </a:xfrm>
          </p:grpSpPr>
          <p:cxnSp>
            <p:nvCxnSpPr>
              <p:cNvPr id="30" name="Straight Arrow Connector 29"/>
              <p:cNvCxnSpPr/>
              <p:nvPr/>
            </p:nvCxnSpPr>
            <p:spPr bwMode="auto">
              <a:xfrm>
                <a:off x="6921793" y="6197484"/>
                <a:ext cx="744281" cy="56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 bwMode="auto">
              <a:xfrm>
                <a:off x="6921793" y="6455688"/>
                <a:ext cx="744281" cy="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7725600" y="6058984"/>
                <a:ext cx="113845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chemeClr val="tx2"/>
                    </a:solidFill>
                  </a:rPr>
                  <a:t>Model Spread</a:t>
                </a:r>
                <a:endParaRPr lang="en-US" sz="12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725600" y="6317188"/>
                <a:ext cx="145424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chemeClr val="tx2"/>
                    </a:solidFill>
                  </a:rPr>
                  <a:t>Composite Spread</a:t>
                </a:r>
                <a:endParaRPr lang="en-US" sz="1200" dirty="0"/>
              </a:p>
            </p:txBody>
          </p:sp>
        </p:grpSp>
      </p:grpSp>
      <p:sp>
        <p:nvSpPr>
          <p:cNvPr id="48" name="TextBox 47"/>
          <p:cNvSpPr txBox="1"/>
          <p:nvPr/>
        </p:nvSpPr>
        <p:spPr>
          <a:xfrm>
            <a:off x="170790" y="6723761"/>
            <a:ext cx="10844540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marL="342900" indent="-34290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altLang="ko-KR" sz="2000" b="1" u="sng" dirty="0">
                <a:ea typeface="Times New Roman" charset="0"/>
                <a:cs typeface="Times New Roman" charset="0"/>
              </a:rPr>
              <a:t>Composite Spread ONLY affects intermediate cash flow.</a:t>
            </a:r>
          </a:p>
        </p:txBody>
      </p:sp>
    </p:spTree>
    <p:extLst>
      <p:ext uri="{BB962C8B-B14F-4D97-AF65-F5344CB8AC3E}">
        <p14:creationId xmlns:p14="http://schemas.microsoft.com/office/powerpoint/2010/main" val="10701703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07620" y="217943"/>
          <a:ext cx="1496" cy="1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6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20" y="217943"/>
                        <a:ext cx="1496" cy="14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 txBox="1">
            <a:spLocks/>
          </p:cNvSpPr>
          <p:nvPr/>
        </p:nvSpPr>
        <p:spPr>
          <a:xfrm>
            <a:off x="95693" y="1052623"/>
            <a:ext cx="11419487" cy="4922874"/>
          </a:xfrm>
          <a:prstGeom prst="rect">
            <a:avLst/>
          </a:prstGeom>
        </p:spPr>
        <p:txBody>
          <a:bodyPr wrap="none" anchor="b"/>
          <a:lstStyle>
            <a:lvl1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2pPr>
            <a:lvl3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3pPr>
            <a:lvl4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4pPr>
            <a:lvl5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5pPr>
            <a:lvl6pPr marL="4572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6pPr>
            <a:lvl7pPr marL="9144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7pPr>
            <a:lvl8pPr marL="13716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8pPr>
            <a:lvl9pPr marL="18288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r>
              <a:rPr kumimoji="0" lang="en-US" altLang="ko-KR" sz="2800" b="1" dirty="0">
                <a:solidFill>
                  <a:schemeClr val="tx1"/>
                </a:solidFill>
                <a:latin typeface="+mn-lt"/>
                <a:ea typeface="+mn-ea"/>
              </a:rPr>
              <a:t>Question 1.</a:t>
            </a:r>
            <a:endParaRPr kumimoji="0" lang="en-US" altLang="ko-KR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342900" indent="-342900">
              <a:buFont typeface="Wingdings" charset="2"/>
              <a:buChar char="Ø"/>
            </a:pPr>
            <a:r>
              <a:rPr kumimoji="0"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Define the CDX “skew” and find how to make an arbitrage trade.</a:t>
            </a:r>
            <a:endParaRPr kumimoji="0" lang="en-US" altLang="ko-KR" sz="1800" dirty="0">
              <a:solidFill>
                <a:schemeClr val="tx1"/>
              </a:solidFill>
              <a:latin typeface="+mn-lt"/>
              <a:ea typeface="+mn-ea"/>
            </a:endParaRPr>
          </a:p>
          <a:p>
            <a:endParaRPr kumimoji="0" lang="en-US" altLang="ko-KR" sz="2800" b="1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kumimoji="0" lang="en-US" altLang="ko-KR" sz="2800" b="1" dirty="0">
                <a:solidFill>
                  <a:schemeClr val="tx1"/>
                </a:solidFill>
                <a:latin typeface="+mn-lt"/>
                <a:ea typeface="+mn-ea"/>
              </a:rPr>
              <a:t>Question 2. </a:t>
            </a:r>
          </a:p>
          <a:p>
            <a:pPr marL="285750" indent="-285750">
              <a:buFont typeface="Wingdings" charset="2"/>
              <a:buChar char="Ø"/>
            </a:pPr>
            <a:r>
              <a:rPr kumimoji="0"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Design a transaction to catch CDX “skew” in CDS market and to pay bond-like cash flows.</a:t>
            </a:r>
          </a:p>
          <a:p>
            <a:pPr marL="285750" indent="-285750">
              <a:buFont typeface="Wingdings" charset="2"/>
              <a:buChar char="Ø"/>
            </a:pPr>
            <a:endParaRPr kumimoji="0" lang="en-US" altLang="ko-KR" sz="2800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kumimoji="0" lang="en-US" altLang="ko-KR" sz="2800" b="1" dirty="0">
                <a:solidFill>
                  <a:schemeClr val="tx1"/>
                </a:solidFill>
              </a:rPr>
              <a:t>Question 3.</a:t>
            </a:r>
          </a:p>
          <a:p>
            <a:pPr marL="285750" lvl="0" indent="-285750" defTabSz="1041400">
              <a:buFont typeface="Wingdings" charset="2"/>
              <a:buChar char="Ø"/>
            </a:pPr>
            <a:r>
              <a:rPr kumimoji="0" lang="en-US" altLang="ko-KR" sz="2000" dirty="0">
                <a:solidFill>
                  <a:prstClr val="black"/>
                </a:solidFill>
              </a:rPr>
              <a:t>What happens to my or investor’s returns if CDX ”skew” moves to more negative value?</a:t>
            </a:r>
          </a:p>
          <a:p>
            <a:endParaRPr kumimoji="0" lang="en-US" altLang="ko-KR" sz="2800" b="1" dirty="0">
              <a:solidFill>
                <a:schemeClr val="tx1"/>
              </a:solidFill>
            </a:endParaRPr>
          </a:p>
          <a:p>
            <a:r>
              <a:rPr kumimoji="0" lang="en-US" altLang="ko-KR" sz="2800" b="1" dirty="0">
                <a:solidFill>
                  <a:schemeClr val="tx1"/>
                </a:solidFill>
                <a:latin typeface="+mn-lt"/>
                <a:ea typeface="+mn-ea"/>
              </a:rPr>
              <a:t>Question 4.</a:t>
            </a:r>
          </a:p>
          <a:p>
            <a:pPr marL="285750" lvl="0" indent="-285750" defTabSz="1041400">
              <a:buFont typeface="Wingdings" charset="2"/>
              <a:buChar char="Ø"/>
            </a:pPr>
            <a:r>
              <a:rPr kumimoji="0" lang="en-US" altLang="ko-KR" sz="2000" dirty="0">
                <a:solidFill>
                  <a:prstClr val="black"/>
                </a:solidFill>
              </a:rPr>
              <a:t>Financial engineering’s overall roles and functions in financial market.</a:t>
            </a:r>
          </a:p>
          <a:p>
            <a:endParaRPr kumimoji="0" lang="en-GB" altLang="ko-KR" sz="2800" b="1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83789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47674" y="377841"/>
            <a:ext cx="9872664" cy="395882"/>
          </a:xfrm>
        </p:spPr>
        <p:txBody>
          <a:bodyPr/>
          <a:lstStyle/>
          <a:p>
            <a:r>
              <a:rPr kumimoji="1" lang="en-US" altLang="ko-KR" sz="2400" dirty="0"/>
              <a:t>Question 3: Marking-to-Market Problem </a:t>
            </a:r>
            <a:r>
              <a:rPr kumimoji="1" lang="mr-IN" altLang="ko-KR" sz="2400" dirty="0"/>
              <a:t>–</a:t>
            </a:r>
            <a:r>
              <a:rPr kumimoji="1" lang="en-US" altLang="ko-KR" sz="2400" dirty="0"/>
              <a:t> Needs for additional cash</a:t>
            </a:r>
            <a:endParaRPr kumimoji="1"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257852" y="956930"/>
            <a:ext cx="9949404" cy="837015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ct val="150000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b="1" dirty="0">
                <a:solidFill>
                  <a:schemeClr val="tx2"/>
                </a:solidFill>
              </a:rPr>
              <a:t>If the skew diverges, there will be negative return to the bank.</a:t>
            </a:r>
            <a:endParaRPr lang="en-US" sz="16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285750" indent="-285750" eaLnBrk="0" latinLnBrk="0" hangingPunct="0">
              <a:lnSpc>
                <a:spcPct val="150000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The bank has to pay in additional cash because of negative return at terminal date of strategy.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7852" y="2154480"/>
            <a:ext cx="9949404" cy="1744956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b="1" dirty="0">
                <a:solidFill>
                  <a:schemeClr val="tx2"/>
                </a:solidFill>
              </a:rPr>
              <a:t>However, sometimes, the bank should pay in additional cash in intermediate period even if the skew converges to zero</a:t>
            </a:r>
            <a:r>
              <a:rPr lang="mr-IN" sz="1600" b="1" dirty="0">
                <a:solidFill>
                  <a:schemeClr val="tx2"/>
                </a:solidFill>
              </a:rPr>
              <a:t>…</a:t>
            </a:r>
            <a:endParaRPr lang="en-US" sz="1600" b="1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285750" indent="-285750" eaLnBrk="0" latinLnBrk="0" hangingPunct="0">
              <a:lnSpc>
                <a:spcPct val="150000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This is because value of long position is not offset by short position.</a:t>
            </a:r>
          </a:p>
          <a:p>
            <a:pPr marL="285750" indent="-285750" eaLnBrk="0" latinLnBrk="0" hangingPunct="0">
              <a:lnSpc>
                <a:spcPct val="150000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Composite spread: marked-to-market / model spread: non-marked-to-market.</a:t>
            </a:r>
          </a:p>
          <a:p>
            <a:pPr marL="285750" indent="-285750" eaLnBrk="0" latinLnBrk="0" hangingPunct="0">
              <a:lnSpc>
                <a:spcPct val="150000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Higher leverage would make it worse: higher initial margin, higher maintenance margin</a:t>
            </a:r>
            <a:r>
              <a:rPr lang="mr-IN" sz="1600" dirty="0">
                <a:solidFill>
                  <a:schemeClr val="tx2"/>
                </a:solidFill>
                <a:latin typeface="+mn-lt"/>
                <a:ea typeface="+mn-ea"/>
              </a:rPr>
              <a:t>…</a:t>
            </a:r>
            <a:endParaRPr lang="en-US" sz="16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7852" y="4259971"/>
            <a:ext cx="9949404" cy="1080671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b="1" dirty="0">
                <a:solidFill>
                  <a:schemeClr val="tx2"/>
                </a:solidFill>
              </a:rPr>
              <a:t>How can overcome this caveat?</a:t>
            </a:r>
          </a:p>
          <a:p>
            <a:pPr marL="285750" indent="-285750" eaLnBrk="0" latinLnBrk="0" hangingPunct="0">
              <a:lnSpc>
                <a:spcPct val="150000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</a:rPr>
              <a:t>If the bank can make marking-to-market value of short position by dynamically trading their short position, marking-to-market value from long position might be offset.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7852" y="5701176"/>
            <a:ext cx="9949404" cy="711339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b="1" dirty="0">
                <a:solidFill>
                  <a:schemeClr val="tx2"/>
                </a:solidFill>
              </a:rPr>
              <a:t>Is it possible to make marking-to-market value manually?</a:t>
            </a:r>
          </a:p>
          <a:p>
            <a:pPr marL="285750" indent="-285750" eaLnBrk="0" latinLnBrk="0" hangingPunct="0">
              <a:lnSpc>
                <a:spcPct val="150000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</a:rPr>
              <a:t>I don’t know. Maybe not. It depends on market condition.</a:t>
            </a:r>
          </a:p>
        </p:txBody>
      </p:sp>
    </p:spTree>
    <p:extLst>
      <p:ext uri="{BB962C8B-B14F-4D97-AF65-F5344CB8AC3E}">
        <p14:creationId xmlns:p14="http://schemas.microsoft.com/office/powerpoint/2010/main" val="117714226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47674" y="377841"/>
            <a:ext cx="9872664" cy="395882"/>
          </a:xfrm>
        </p:spPr>
        <p:txBody>
          <a:bodyPr/>
          <a:lstStyle/>
          <a:p>
            <a:r>
              <a:rPr kumimoji="1" lang="en-US" altLang="ko-KR" sz="2400" dirty="0"/>
              <a:t>Question 3</a:t>
            </a:r>
            <a:r>
              <a:rPr kumimoji="1" lang="en-US" altLang="ko-KR" sz="2400"/>
              <a:t>: How does </a:t>
            </a:r>
            <a:r>
              <a:rPr kumimoji="1" lang="en-US" altLang="ko-KR" sz="2400" dirty="0"/>
              <a:t>this affect risk/reward characteristics?</a:t>
            </a:r>
            <a:endParaRPr kumimoji="1"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257852" y="956930"/>
            <a:ext cx="9949404" cy="1626975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algn="thaiDist" eaLnBrk="0" latinLnBrk="0" hangingPunct="0">
              <a:lnSpc>
                <a:spcPct val="150000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b="1" dirty="0">
                <a:solidFill>
                  <a:schemeClr val="tx2"/>
                </a:solidFill>
              </a:rPr>
              <a:t>Marking-to-market feature has considerable impacts on risk/reward characteristics of the transaction.</a:t>
            </a:r>
            <a:endParaRPr lang="en-US" sz="1600" b="1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285750" indent="-285750" algn="thaiDist" eaLnBrk="0" latinLnBrk="0" hangingPunct="0">
              <a:lnSpc>
                <a:spcPct val="150000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It increases notes issuer’s credit risk.</a:t>
            </a:r>
          </a:p>
          <a:p>
            <a:pPr marL="285750" indent="-285750" algn="thaiDist" eaLnBrk="0" latinLnBrk="0" hangingPunct="0">
              <a:lnSpc>
                <a:spcPct val="150000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The issuer must be ready to fulfill margin.</a:t>
            </a:r>
          </a:p>
          <a:p>
            <a:pPr marL="285750" indent="-285750" algn="thaiDist" eaLnBrk="0" latinLnBrk="0" hangingPunct="0">
              <a:lnSpc>
                <a:spcPct val="150000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Cash flow are not matched between long and short position.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7852" y="2804352"/>
            <a:ext cx="9949404" cy="2021955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ct val="150000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b="1" dirty="0">
                <a:solidFill>
                  <a:schemeClr val="tx2"/>
                </a:solidFill>
              </a:rPr>
              <a:t>Assume: Selling order for CDS index increases dramatically.</a:t>
            </a:r>
            <a:endParaRPr lang="en-US" sz="1600" b="1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285750" indent="-285750" eaLnBrk="0" latinLnBrk="0" hangingPunct="0">
              <a:lnSpc>
                <a:spcPct val="150000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Long position value will immediately and rapidly decrease.</a:t>
            </a:r>
          </a:p>
          <a:p>
            <a:pPr marL="285750" indent="-285750" eaLnBrk="0" latinLnBrk="0" hangingPunct="0">
              <a:lnSpc>
                <a:spcPct val="150000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The bank should have sufficient funds to hold its long position.</a:t>
            </a:r>
          </a:p>
          <a:p>
            <a:pPr marL="285750" indent="-285750" eaLnBrk="0" latinLnBrk="0" hangingPunct="0">
              <a:lnSpc>
                <a:spcPct val="150000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However, there is no offset cash flow from short position because model spread is not marked-to-market.</a:t>
            </a:r>
          </a:p>
          <a:p>
            <a:pPr marL="285750" indent="-285750" eaLnBrk="0" latinLnBrk="0" hangingPunct="0">
              <a:lnSpc>
                <a:spcPct val="150000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Possibility of default due to lack of cash.</a:t>
            </a:r>
          </a:p>
        </p:txBody>
      </p:sp>
    </p:spTree>
    <p:extLst>
      <p:ext uri="{BB962C8B-B14F-4D97-AF65-F5344CB8AC3E}">
        <p14:creationId xmlns:p14="http://schemas.microsoft.com/office/powerpoint/2010/main" val="161067488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47674" y="377841"/>
            <a:ext cx="9872664" cy="395882"/>
          </a:xfrm>
        </p:spPr>
        <p:txBody>
          <a:bodyPr/>
          <a:lstStyle/>
          <a:p>
            <a:r>
              <a:rPr kumimoji="1" lang="en-US" altLang="ko-KR" sz="2400" dirty="0"/>
              <a:t>Question 4: What financial engineering problem skew bond solve?</a:t>
            </a:r>
            <a:endParaRPr kumimoji="1"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257852" y="956930"/>
            <a:ext cx="9949404" cy="2021955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ct val="150000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b="1" dirty="0">
                <a:solidFill>
                  <a:schemeClr val="tx2"/>
                </a:solidFill>
              </a:rPr>
              <a:t>First, what is the “financial engineering problem”?</a:t>
            </a:r>
            <a:endParaRPr lang="en-US" sz="1600" b="1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285750" indent="-285750" eaLnBrk="0" latinLnBrk="0" hangingPunct="0">
              <a:lnSpc>
                <a:spcPct val="150000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From the lecture note:</a:t>
            </a:r>
          </a:p>
          <a:p>
            <a:pPr marL="285750" indent="-285750" eaLnBrk="0" latinLnBrk="0" hangingPunct="0">
              <a:lnSpc>
                <a:spcPct val="150000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Financial engineers create, analyze, and trade derivative products.</a:t>
            </a:r>
          </a:p>
          <a:p>
            <a:pPr marL="285750" indent="-285750" eaLnBrk="0" latinLnBrk="0" hangingPunct="0">
              <a:lnSpc>
                <a:spcPct val="150000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Derivatives </a:t>
            </a:r>
            <a:r>
              <a:rPr lang="en-US" sz="1600" u="sng" dirty="0">
                <a:solidFill>
                  <a:schemeClr val="tx2"/>
                </a:solidFill>
                <a:latin typeface="+mn-lt"/>
                <a:ea typeface="+mn-ea"/>
              </a:rPr>
              <a:t>get around market imperfections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.</a:t>
            </a:r>
          </a:p>
          <a:p>
            <a:pPr marL="285750" indent="-285750" eaLnBrk="0" latinLnBrk="0" hangingPunct="0">
              <a:lnSpc>
                <a:spcPct val="150000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Financial engineering is kind of dealing with market imperfection.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235750"/>
            <a:ext cx="10691813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algn="ctr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altLang="ko-KR" sz="2000" b="1" dirty="0">
                <a:ea typeface="Times New Roman" charset="0"/>
                <a:cs typeface="Times New Roman" charset="0"/>
              </a:rPr>
              <a:t>Q. </a:t>
            </a:r>
            <a:r>
              <a:rPr lang="en-US" altLang="ko-KR" sz="2000" b="1" u="sng" dirty="0">
                <a:ea typeface="Times New Roman" charset="0"/>
                <a:cs typeface="Times New Roman" charset="0"/>
              </a:rPr>
              <a:t>How the skew note deals with market imperfections?</a:t>
            </a:r>
          </a:p>
        </p:txBody>
      </p:sp>
      <p:sp>
        <p:nvSpPr>
          <p:cNvPr id="7" name="Triangle 6"/>
          <p:cNvSpPr/>
          <p:nvPr/>
        </p:nvSpPr>
        <p:spPr bwMode="auto">
          <a:xfrm flipV="1">
            <a:off x="2529164" y="3430403"/>
            <a:ext cx="5709684" cy="404735"/>
          </a:xfrm>
          <a:prstGeom prst="triangle">
            <a:avLst/>
          </a:prstGeom>
          <a:solidFill>
            <a:srgbClr val="B4B4B4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 eaLnBrk="0" latinLnBrk="0" hangingPunct="0"/>
            <a:endParaRPr lang="en-US" sz="1400" b="1" dirty="0">
              <a:solidFill>
                <a:schemeClr val="tx2"/>
              </a:solidFill>
              <a:latin typeface="+mn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40495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47674" y="377841"/>
            <a:ext cx="9872664" cy="395882"/>
          </a:xfrm>
        </p:spPr>
        <p:txBody>
          <a:bodyPr/>
          <a:lstStyle/>
          <a:p>
            <a:r>
              <a:rPr kumimoji="1" lang="en-US" altLang="ko-KR" sz="2400" dirty="0"/>
              <a:t>Question 4: What financial engineering problem skew bond solve?</a:t>
            </a:r>
            <a:endParaRPr kumimoji="1"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2076393" y="1120511"/>
            <a:ext cx="6539026" cy="2465111"/>
            <a:chOff x="1881960" y="1014181"/>
            <a:chExt cx="6539026" cy="2465111"/>
          </a:xfrm>
        </p:grpSpPr>
        <p:grpSp>
          <p:nvGrpSpPr>
            <p:cNvPr id="4" name="Group 3"/>
            <p:cNvGrpSpPr/>
            <p:nvPr/>
          </p:nvGrpSpPr>
          <p:grpSpPr>
            <a:xfrm>
              <a:off x="1881961" y="1771543"/>
              <a:ext cx="6539025" cy="1707748"/>
              <a:chOff x="1881961" y="1743735"/>
              <a:chExt cx="6539025" cy="1707748"/>
            </a:xfrm>
          </p:grpSpPr>
          <p:sp>
            <p:nvSpPr>
              <p:cNvPr id="3" name="Rectangle 2"/>
              <p:cNvSpPr/>
              <p:nvPr/>
            </p:nvSpPr>
            <p:spPr bwMode="auto">
              <a:xfrm>
                <a:off x="1881961" y="1743735"/>
                <a:ext cx="2456124" cy="1707748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rPr>
                  <a:t>Corporate Tax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rPr>
                  <a:t>Difference</a:t>
                </a: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4667693" y="1743735"/>
                <a:ext cx="3753293" cy="765545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rPr>
                  <a:t>Regulation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 bwMode="auto">
            <a:xfrm>
              <a:off x="1881960" y="1014181"/>
              <a:ext cx="6539025" cy="580703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Market Imperfection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667693" y="2713746"/>
              <a:ext cx="3753292" cy="765546"/>
              <a:chOff x="4667693" y="2713746"/>
              <a:chExt cx="3753292" cy="765546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4667693" y="2713747"/>
                <a:ext cx="1754372" cy="765545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rPr>
                  <a:t>Investor: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rPr>
                  <a:t>Solvency II</a:t>
                </a: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6666613" y="2713746"/>
                <a:ext cx="1754372" cy="765545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rPr>
                  <a:t>Issuer: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rPr>
                  <a:t>Prop-trading</a:t>
                </a: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2076394" y="4352257"/>
            <a:ext cx="6539024" cy="765546"/>
            <a:chOff x="1881961" y="4309725"/>
            <a:chExt cx="6539024" cy="765546"/>
          </a:xfrm>
        </p:grpSpPr>
        <p:sp>
          <p:nvSpPr>
            <p:cNvPr id="11" name="Rectangle 10"/>
            <p:cNvSpPr/>
            <p:nvPr/>
          </p:nvSpPr>
          <p:spPr bwMode="auto">
            <a:xfrm>
              <a:off x="1881961" y="4309726"/>
              <a:ext cx="2456124" cy="765545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Swaps: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Transfer Return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4667693" y="4309726"/>
              <a:ext cx="1754372" cy="765545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Skew Note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666613" y="4309725"/>
              <a:ext cx="1754372" cy="765545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Embedded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Trading</a:t>
              </a:r>
            </a:p>
          </p:txBody>
        </p:sp>
      </p:grpSp>
      <p:sp>
        <p:nvSpPr>
          <p:cNvPr id="18" name="Triangle 17"/>
          <p:cNvSpPr/>
          <p:nvPr/>
        </p:nvSpPr>
        <p:spPr bwMode="auto">
          <a:xfrm flipV="1">
            <a:off x="2491064" y="3772912"/>
            <a:ext cx="5709684" cy="404735"/>
          </a:xfrm>
          <a:prstGeom prst="triangle">
            <a:avLst/>
          </a:prstGeom>
          <a:solidFill>
            <a:srgbClr val="B4B4B4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 eaLnBrk="0" latinLnBrk="0" hangingPunct="0"/>
            <a:endParaRPr lang="en-US" sz="1400" b="1" dirty="0">
              <a:solidFill>
                <a:schemeClr val="tx2"/>
              </a:solidFill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076394" y="5714976"/>
            <a:ext cx="6539025" cy="58070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More efficient market, more profitable firm</a:t>
            </a:r>
          </a:p>
        </p:txBody>
      </p:sp>
    </p:spTree>
    <p:extLst>
      <p:ext uri="{BB962C8B-B14F-4D97-AF65-F5344CB8AC3E}">
        <p14:creationId xmlns:p14="http://schemas.microsoft.com/office/powerpoint/2010/main" val="141542979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07620" y="217943"/>
          <a:ext cx="1496" cy="1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20" y="217943"/>
                        <a:ext cx="1496" cy="14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 txBox="1">
            <a:spLocks/>
          </p:cNvSpPr>
          <p:nvPr/>
        </p:nvSpPr>
        <p:spPr>
          <a:xfrm>
            <a:off x="3937856" y="2117121"/>
            <a:ext cx="5342504" cy="860543"/>
          </a:xfrm>
          <a:prstGeom prst="rect">
            <a:avLst/>
          </a:prstGeom>
        </p:spPr>
        <p:txBody>
          <a:bodyPr wrap="none" anchor="b"/>
          <a:lstStyle>
            <a:lvl1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2pPr>
            <a:lvl3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3pPr>
            <a:lvl4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4pPr>
            <a:lvl5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5pPr>
            <a:lvl6pPr marL="4572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6pPr>
            <a:lvl7pPr marL="9144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7pPr>
            <a:lvl8pPr marL="13716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8pPr>
            <a:lvl9pPr marL="18288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r>
              <a:rPr kumimoji="0" lang="en-US" altLang="ko-KR" sz="3600" b="1">
                <a:solidFill>
                  <a:schemeClr val="tx1"/>
                </a:solidFill>
                <a:latin typeface="+mn-lt"/>
                <a:ea typeface="+mn-ea"/>
              </a:rPr>
              <a:t>THANK YOU!</a:t>
            </a:r>
            <a:endParaRPr kumimoji="0" lang="en-GB" altLang="ko-KR" sz="3600" b="1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22739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sz="2400" dirty="0"/>
              <a:t>Question 1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What is CDX skew?</a:t>
            </a:r>
            <a:endParaRPr kumimoji="1"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9960321" y="6917473"/>
            <a:ext cx="572371" cy="277813"/>
          </a:xfrm>
        </p:spPr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sp>
        <p:nvSpPr>
          <p:cNvPr id="49" name="제목 11"/>
          <p:cNvSpPr txBox="1">
            <a:spLocks/>
          </p:cNvSpPr>
          <p:nvPr/>
        </p:nvSpPr>
        <p:spPr bwMode="auto">
          <a:xfrm>
            <a:off x="762346" y="1758891"/>
            <a:ext cx="8518217" cy="42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defTabSz="1093788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2pPr>
            <a:lvl3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3pPr>
            <a:lvl4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4pPr>
            <a:lvl5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5pPr>
            <a:lvl6pPr marL="4572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6pPr>
            <a:lvl7pPr marL="9144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7pPr>
            <a:lvl8pPr marL="13716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8pPr>
            <a:lvl9pPr marL="18288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r>
              <a:rPr lang="en-US" altLang="ko-KR" dirty="0"/>
              <a:t>CDX Skew note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62346" y="2195925"/>
            <a:ext cx="92027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ea typeface="나눔고딕" panose="020B0600000101010101"/>
              </a:rPr>
              <a:t>The structured notes which repackage “the difference” between the spread of a CDS index(CDX) and its constituent single-name CDS contracts. </a:t>
            </a:r>
            <a:r>
              <a:rPr lang="en-US" altLang="ko-KR" sz="1600" b="1" u="sng" dirty="0">
                <a:ea typeface="나눔고딕" panose="020B0600000101010101"/>
              </a:rPr>
              <a:t>The difference is called the Skew.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나눔고딕" panose="020B0600000101010101"/>
              </a:rPr>
              <a:t>				(nothing related to Skewness in Statistics)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600" dirty="0">
              <a:ea typeface="나눔고딕" panose="020B0600000101010101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ea typeface="나눔고딕" panose="020B0600000101010101"/>
              </a:rPr>
              <a:t>CDX buyer takes on the credit exposure to the loans or bonds, and exposed to defaults. It means buying index is equivalent to selling protection so that buying position receive a fixed coupon.</a:t>
            </a:r>
          </a:p>
        </p:txBody>
      </p:sp>
    </p:spTree>
    <p:extLst>
      <p:ext uri="{BB962C8B-B14F-4D97-AF65-F5344CB8AC3E}">
        <p14:creationId xmlns:p14="http://schemas.microsoft.com/office/powerpoint/2010/main" val="17515033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sz="2400" dirty="0"/>
              <a:t>Question 1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How exactly is it calculated</a:t>
            </a:r>
            <a:r>
              <a:rPr kumimoji="1" lang="en-US" altLang="ko-KR" sz="2400" dirty="0"/>
              <a:t>?</a:t>
            </a:r>
            <a:endParaRPr kumimoji="1"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9865187" y="6519591"/>
            <a:ext cx="572371" cy="277813"/>
          </a:xfrm>
        </p:spPr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49" name="제목 11"/>
          <p:cNvSpPr txBox="1">
            <a:spLocks/>
          </p:cNvSpPr>
          <p:nvPr/>
        </p:nvSpPr>
        <p:spPr bwMode="auto">
          <a:xfrm>
            <a:off x="593381" y="1080229"/>
            <a:ext cx="8518217" cy="42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defTabSz="1093788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2pPr>
            <a:lvl3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3pPr>
            <a:lvl4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4pPr>
            <a:lvl5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5pPr>
            <a:lvl6pPr marL="4572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6pPr>
            <a:lvl7pPr marL="9144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7pPr>
            <a:lvl8pPr marL="13716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8pPr>
            <a:lvl9pPr marL="18288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r>
              <a:rPr lang="en-US" altLang="ko-KR" dirty="0"/>
              <a:t>Calculation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93381" y="1517263"/>
            <a:ext cx="955799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ea typeface="나눔고딕" panose="020B0600000101010101"/>
              </a:rPr>
              <a:t>The (Negative or Positive) Skew = Composite Spread - Model Spread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ea typeface="나눔고딕" panose="020B0600000101010101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ea typeface="나눔고딕" panose="020B0600000101010101"/>
              </a:rPr>
              <a:t>Composite Spread</a:t>
            </a:r>
            <a:r>
              <a:rPr lang="en-US" altLang="ko-KR" sz="1600" dirty="0">
                <a:ea typeface="나눔고딕" panose="020B0600000101010101"/>
              </a:rPr>
              <a:t> = a CDS index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나눔고딕" panose="020B0600000101010101"/>
              </a:rPr>
              <a:t>     ex) “commodity” listed on ICE named as MARKIT CDX.NA.IG.(“IG”)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600" dirty="0">
              <a:ea typeface="나눔고딕" panose="020B0600000101010101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ea typeface="나눔고딕" panose="020B0600000101010101"/>
              </a:rPr>
              <a:t>Model Spread</a:t>
            </a:r>
            <a:r>
              <a:rPr lang="en-US" altLang="ko-KR" sz="1600" dirty="0">
                <a:ea typeface="나눔고딕" panose="020B0600000101010101"/>
              </a:rPr>
              <a:t> = 125 of the most liquid North American entities with investment grade credit ratings. (21st Century Fox America, Inc. AT&amp;T Inc., CBS Corporation, HP Inc.)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600" dirty="0">
              <a:ea typeface="나눔고딕" panose="020B0600000101010101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ea typeface="나눔고딕" panose="020B0600000101010101"/>
              </a:rPr>
              <a:t>The term “Spread” is price quotation and indicates basis point.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ea typeface="나눔고딕" panose="020B0600000101010101"/>
              </a:rPr>
              <a:t>AND, the model spread is a result of converted price to quotation unit “spread”.</a:t>
            </a:r>
          </a:p>
        </p:txBody>
      </p:sp>
    </p:spTree>
    <p:extLst>
      <p:ext uri="{BB962C8B-B14F-4D97-AF65-F5344CB8AC3E}">
        <p14:creationId xmlns:p14="http://schemas.microsoft.com/office/powerpoint/2010/main" val="19587901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sz="2400" dirty="0"/>
              <a:t>Question 1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How exactly is it calculated</a:t>
            </a:r>
            <a:r>
              <a:rPr kumimoji="1" lang="en-US" altLang="ko-KR" sz="2400" dirty="0"/>
              <a:t>?</a:t>
            </a:r>
            <a:endParaRPr kumimoji="1"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9865187" y="6519591"/>
            <a:ext cx="572371" cy="277813"/>
          </a:xfrm>
        </p:spPr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49" name="제목 11"/>
          <p:cNvSpPr txBox="1">
            <a:spLocks/>
          </p:cNvSpPr>
          <p:nvPr/>
        </p:nvSpPr>
        <p:spPr bwMode="auto">
          <a:xfrm>
            <a:off x="593381" y="1080229"/>
            <a:ext cx="8518217" cy="42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defTabSz="1093788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2pPr>
            <a:lvl3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3pPr>
            <a:lvl4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4pPr>
            <a:lvl5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5pPr>
            <a:lvl6pPr marL="4572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6pPr>
            <a:lvl7pPr marL="9144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7pPr>
            <a:lvl8pPr marL="13716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8pPr>
            <a:lvl9pPr marL="18288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r>
              <a:rPr lang="en-US" altLang="ko-KR" dirty="0"/>
              <a:t>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/>
              <p:cNvSpPr/>
              <p:nvPr/>
            </p:nvSpPr>
            <p:spPr>
              <a:xfrm>
                <a:off x="593381" y="1517263"/>
                <a:ext cx="9557992" cy="4202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altLang="ko-KR" sz="1600" b="1" dirty="0">
                    <a:ea typeface="나눔고딕" panose="020B0600000101010101"/>
                  </a:rPr>
                  <a:t>The (Negative or Positive) Skew = Composite Spread - Model Spread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ea typeface="나눔고딕" panose="020B0600000101010101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ea typeface="나눔고딕" panose="020B0600000101010101"/>
                  </a:rPr>
                  <a:t>There are two ways to calculate the theoretical value of an index based on the underlying instruments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ea typeface="나눔고딕" panose="020B0600000101010101"/>
                  </a:rPr>
                  <a:t>1. Simple valuation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ea typeface="나눔고딕" panose="020B0600000101010101"/>
                  </a:rPr>
                  <a:t>Model Value(Intrinsic value)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ea typeface="나눔고딕" panose="020B0600000101010101"/>
                  </a:rPr>
                  <a:t>= 100 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125</m:t>
                        </m:r>
                      </m:sup>
                      <m:e>
                        <m:d>
                          <m:d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ko-KR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𝐶𝐷𝑆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𝑠𝑝𝑟𝑒𝑎</m:t>
                                </m:r>
                                <m:sSub>
                                  <m:sSubPr>
                                    <m:ctrlPr>
                                      <a:rPr lang="ko-KR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𝐶𝐷𝑆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𝑖𝑛𝑑𝑒𝑥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𝑓𝑖𝑥𝑒𝑑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𝑐𝑜𝑢𝑝𝑜𝑛</m:t>
                                </m:r>
                              </m:e>
                            </m:d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𝑅𝑖𝑠𝑘𝑦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𝐷𝑢𝑟𝑎𝑡𝑖𝑜𝑛</m:t>
                            </m:r>
                          </m:e>
                        </m:d>
                      </m:e>
                    </m:nary>
                  </m:oMath>
                </a14:m>
                <a:endParaRPr lang="en-US" altLang="ko-KR" sz="1600" dirty="0">
                  <a:ea typeface="나눔고딕" panose="020B0600000101010101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ea typeface="나눔고딕" panose="020B0600000101010101"/>
                  </a:rPr>
                  <a:t>2. Complex valuation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ea typeface="나눔고딕" panose="020B0600000101010101"/>
                  </a:rPr>
                  <a:t>The more accurate and complex way is to use the hazard rate model for each underlying components of the index.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ea typeface="나눔고딕" panose="020B0600000101010101"/>
                </a:endParaRPr>
              </a:p>
            </p:txBody>
          </p:sp>
        </mc:Choice>
        <mc:Fallback xmlns="">
          <p:sp>
            <p:nvSpPr>
              <p:cNvPr id="50" name="직사각형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81" y="1517263"/>
                <a:ext cx="9557992" cy="4202625"/>
              </a:xfrm>
              <a:prstGeom prst="rect">
                <a:avLst/>
              </a:prstGeom>
              <a:blipFill>
                <a:blip r:embed="rId2"/>
                <a:stretch>
                  <a:fillRect l="-319" r="-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9274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200" dirty="0">
                <a:solidFill>
                  <a:schemeClr val="tx1"/>
                </a:solidFill>
              </a:rPr>
              <a:t>Question 1 : What arbitrage trade is available to market participants in mid 2016?</a:t>
            </a:r>
            <a:endParaRPr kumimoji="1" lang="ko-KR" altLang="en-US" sz="2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9865187" y="6519591"/>
            <a:ext cx="572371" cy="277813"/>
          </a:xfrm>
        </p:spPr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49" name="제목 11"/>
          <p:cNvSpPr txBox="1">
            <a:spLocks/>
          </p:cNvSpPr>
          <p:nvPr/>
        </p:nvSpPr>
        <p:spPr bwMode="auto">
          <a:xfrm>
            <a:off x="593381" y="1154660"/>
            <a:ext cx="8518217" cy="42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defTabSz="1093788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2pPr>
            <a:lvl3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3pPr>
            <a:lvl4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4pPr>
            <a:lvl5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5pPr>
            <a:lvl6pPr marL="4572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6pPr>
            <a:lvl7pPr marL="9144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7pPr>
            <a:lvl8pPr marL="13716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8pPr>
            <a:lvl9pPr marL="18288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r>
              <a:rPr lang="en-US" altLang="ko-KR" dirty="0"/>
              <a:t>Statistical Arbitrage (Assuming convergence)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93381" y="1591694"/>
            <a:ext cx="9557992" cy="1524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ea typeface="나눔고딕" panose="020B0600000101010101"/>
              </a:rPr>
              <a:t>In the middle of 2016, there was negative skew. It means the composite spread is smaller than the model spread. Namely, Short the model spread(125 single-name CDS) and Long the composite spread(index) because it might generate the positive yields(model spread – composite spread &gt;0).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600" dirty="0">
              <a:solidFill>
                <a:schemeClr val="bg1">
                  <a:lumMod val="75000"/>
                </a:schemeClr>
              </a:solidFill>
              <a:ea typeface="나눔고딕" panose="020B0600000101010101"/>
            </a:endParaRPr>
          </a:p>
        </p:txBody>
      </p:sp>
      <p:pic>
        <p:nvPicPr>
          <p:cNvPr id="6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412206" y="3771787"/>
            <a:ext cx="5943600" cy="2886710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 bwMode="auto">
          <a:xfrm>
            <a:off x="6086475" y="5343525"/>
            <a:ext cx="200025" cy="352425"/>
          </a:xfrm>
          <a:prstGeom prst="downArrow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 eaLnBrk="0" latinLnBrk="0" hangingPunct="0"/>
            <a:endParaRPr lang="ko-KR" altLang="en-US" sz="1400" b="1" dirty="0">
              <a:solidFill>
                <a:schemeClr val="tx2"/>
              </a:solidFill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0" name="아래쪽 화살표 9"/>
          <p:cNvSpPr/>
          <p:nvPr/>
        </p:nvSpPr>
        <p:spPr bwMode="auto">
          <a:xfrm>
            <a:off x="3019426" y="4475630"/>
            <a:ext cx="190500" cy="304800"/>
          </a:xfrm>
          <a:prstGeom prst="downArrow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 eaLnBrk="0" latinLnBrk="0" hangingPunct="0"/>
            <a:endParaRPr lang="ko-KR" altLang="en-US" sz="1400" b="1" dirty="0">
              <a:solidFill>
                <a:schemeClr val="tx2"/>
              </a:solidFill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1" name="아래쪽 화살표 10"/>
          <p:cNvSpPr/>
          <p:nvPr/>
        </p:nvSpPr>
        <p:spPr bwMode="auto">
          <a:xfrm>
            <a:off x="7743825" y="5600700"/>
            <a:ext cx="200025" cy="352425"/>
          </a:xfrm>
          <a:prstGeom prst="downArrow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 eaLnBrk="0" latinLnBrk="0" hangingPunct="0"/>
            <a:endParaRPr lang="ko-KR" altLang="en-US" sz="1400" b="1" dirty="0">
              <a:solidFill>
                <a:schemeClr val="tx2"/>
              </a:solidFill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20357" y="6774908"/>
            <a:ext cx="3122971" cy="335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altLang="ko-KR" sz="2000" dirty="0">
                <a:solidFill>
                  <a:srgbClr val="FF0000"/>
                </a:solidFill>
              </a:rPr>
              <a:t>Buy Cheap and Sell High!</a:t>
            </a:r>
          </a:p>
        </p:txBody>
      </p:sp>
    </p:spTree>
    <p:extLst>
      <p:ext uri="{BB962C8B-B14F-4D97-AF65-F5344CB8AC3E}">
        <p14:creationId xmlns:p14="http://schemas.microsoft.com/office/powerpoint/2010/main" val="46071361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kumimoji="1" lang="en-US" altLang="ko-KR" sz="2400" dirty="0"/>
              <a:t>Question 1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lang="en-US" altLang="ko-KR" sz="2400" dirty="0"/>
              <a:t>W</a:t>
            </a:r>
            <a:r>
              <a:rPr lang="en-US" altLang="ko-KR" sz="2400"/>
              <a:t>ho </a:t>
            </a:r>
            <a:r>
              <a:rPr lang="en-US" altLang="ko-KR" sz="2400" dirty="0"/>
              <a:t>is taking the other side of this trade?</a:t>
            </a:r>
            <a:endParaRPr lang="ko-KR" altLang="ko-KR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9865187" y="6519591"/>
            <a:ext cx="572371" cy="277813"/>
          </a:xfrm>
        </p:spPr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49" name="제목 11"/>
          <p:cNvSpPr txBox="1">
            <a:spLocks/>
          </p:cNvSpPr>
          <p:nvPr/>
        </p:nvSpPr>
        <p:spPr bwMode="auto">
          <a:xfrm>
            <a:off x="593381" y="1080229"/>
            <a:ext cx="8518217" cy="42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defTabSz="1093788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2pPr>
            <a:lvl3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3pPr>
            <a:lvl4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4pPr>
            <a:lvl5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5pPr>
            <a:lvl6pPr marL="4572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6pPr>
            <a:lvl7pPr marL="9144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7pPr>
            <a:lvl8pPr marL="13716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8pPr>
            <a:lvl9pPr marL="18288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r>
              <a:rPr lang="en-US" altLang="ko-KR" dirty="0"/>
              <a:t>Arbitrage benefit from… Market inefficiency!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93381" y="1517263"/>
            <a:ext cx="955799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ea typeface="나눔고딕" panose="020B0600000101010101"/>
              </a:rPr>
              <a:t>Example) Negative Skew Case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나눔고딕" panose="020B0600000101010101"/>
              </a:rPr>
              <a:t>    1) Model spread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나눔고딕" panose="020B0600000101010101"/>
              </a:rPr>
              <a:t>	Demand : A lot of Single name protection buyer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나눔고딕" panose="020B0600000101010101"/>
              </a:rPr>
              <a:t>	</a:t>
            </a:r>
            <a:r>
              <a:rPr lang="en-US" altLang="ko-KR" sz="1600" b="1" dirty="0">
                <a:solidFill>
                  <a:srgbClr val="FF0000"/>
                </a:solidFill>
                <a:ea typeface="나눔고딕" panose="020B0600000101010101"/>
              </a:rPr>
              <a:t>Supply : Small number of Single name protection seller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나눔고딕" panose="020B0600000101010101"/>
              </a:rPr>
              <a:t>    2) Composite spread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나눔고딕" panose="020B0600000101010101"/>
              </a:rPr>
              <a:t>	</a:t>
            </a:r>
            <a:r>
              <a:rPr lang="en-US" altLang="ko-KR" sz="1600" b="1" dirty="0">
                <a:solidFill>
                  <a:srgbClr val="FF0000"/>
                </a:solidFill>
                <a:ea typeface="나눔고딕" panose="020B0600000101010101"/>
              </a:rPr>
              <a:t>Demand : Small number of CDX long position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나눔고딕" panose="020B0600000101010101"/>
              </a:rPr>
              <a:t>	Supply :  A lot of CDX short position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ea typeface="나눔고딕" panose="020B0600000101010101"/>
            </a:endParaRPr>
          </a:p>
        </p:txBody>
      </p:sp>
      <p:pic>
        <p:nvPicPr>
          <p:cNvPr id="362498" name="Picture 2" descr="http://www.titaniumteddybear.net/wp-content/uploads/2011/07/supply-demand-curve-300x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872" y="150433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742950" y="4428513"/>
            <a:ext cx="5943600" cy="28867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1813" y="4930859"/>
            <a:ext cx="3555745" cy="2098899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altLang="ko-KR" sz="1600" b="1" dirty="0">
                <a:solidFill>
                  <a:schemeClr val="tx2"/>
                </a:solidFill>
                <a:latin typeface="+mn-lt"/>
                <a:ea typeface="+mn-ea"/>
              </a:rPr>
              <a:t>Why did negative skew happened?</a:t>
            </a:r>
          </a:p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altLang="ko-KR" sz="1600" dirty="0">
                <a:solidFill>
                  <a:schemeClr val="tx2"/>
                </a:solidFill>
                <a:latin typeface="+mn-lt"/>
                <a:ea typeface="+mn-ea"/>
              </a:rPr>
              <a:t>In 2016, illiquidity of corporate bond market was severe and needs for protection went to CDX market.</a:t>
            </a:r>
          </a:p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altLang="ko-KR" sz="1600" dirty="0">
                <a:solidFill>
                  <a:schemeClr val="tx2"/>
                </a:solidFill>
                <a:latin typeface="+mn-lt"/>
                <a:ea typeface="+mn-ea"/>
              </a:rPr>
              <a:t>But!, it can be the opposite anytime depending on the economic circumstances</a:t>
            </a:r>
          </a:p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altLang="ko-KR" sz="16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endParaRPr lang="ko-KR" altLang="en-US" sz="1600" dirty="0">
              <a:solidFill>
                <a:schemeClr val="tx2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51630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47674" y="377841"/>
            <a:ext cx="9872664" cy="395882"/>
          </a:xfrm>
        </p:spPr>
        <p:txBody>
          <a:bodyPr/>
          <a:lstStyle/>
          <a:p>
            <a:r>
              <a:rPr kumimoji="1" lang="en-US" altLang="ko-KR" sz="2400" dirty="0"/>
              <a:t>Question 2</a:t>
            </a:r>
            <a:endParaRPr kumimoji="1"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27" name="텍스트 개체 틀 1"/>
          <p:cNvSpPr txBox="1">
            <a:spLocks/>
          </p:cNvSpPr>
          <p:nvPr/>
        </p:nvSpPr>
        <p:spPr bwMode="auto">
          <a:xfrm>
            <a:off x="447674" y="773722"/>
            <a:ext cx="9872664" cy="166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1093788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093788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1093788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1093788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1093788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09231" indent="-273566" algn="l" defTabSz="109426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56364" indent="-273566" algn="l" defTabSz="109426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3497" indent="-273566" algn="l" defTabSz="109426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50630" indent="-273566" algn="l" defTabSz="109426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0" dirty="0">
                <a:ea typeface="Times New Roman" charset="0"/>
                <a:cs typeface="Times New Roman" charset="0"/>
              </a:rPr>
              <a:t>Suppose you work for a bank and want to take advantage of the opportunity </a:t>
            </a:r>
            <a:r>
              <a:rPr lang="en-US" altLang="ko-KR" sz="1600" dirty="0">
                <a:ea typeface="Times New Roman" charset="0"/>
                <a:cs typeface="Times New Roman" charset="0"/>
              </a:rPr>
              <a:t>to issue a skew bond</a:t>
            </a:r>
            <a:r>
              <a:rPr lang="en-US" altLang="ko-KR" sz="1600" b="0" dirty="0">
                <a:ea typeface="Times New Roman" charset="0"/>
                <a:cs typeface="Times New Roman" charset="0"/>
              </a:rPr>
              <a:t>. Assume the </a:t>
            </a:r>
            <a:r>
              <a:rPr lang="en-US" altLang="ko-KR" sz="1600" dirty="0">
                <a:ea typeface="Times New Roman" charset="0"/>
                <a:cs typeface="Times New Roman" charset="0"/>
              </a:rPr>
              <a:t>“skew” is -15 </a:t>
            </a:r>
            <a:r>
              <a:rPr lang="en-US" altLang="ko-KR" sz="1600" dirty="0" err="1">
                <a:ea typeface="Times New Roman" charset="0"/>
                <a:cs typeface="Times New Roman" charset="0"/>
              </a:rPr>
              <a:t>bp</a:t>
            </a:r>
            <a:r>
              <a:rPr lang="en-US" altLang="ko-KR" sz="1600" dirty="0">
                <a:ea typeface="Times New Roman" charset="0"/>
                <a:cs typeface="Times New Roman" charset="0"/>
              </a:rPr>
              <a:t> </a:t>
            </a:r>
            <a:r>
              <a:rPr lang="en-US" altLang="ko-KR" sz="1600" b="0" dirty="0">
                <a:ea typeface="Times New Roman" charset="0"/>
                <a:cs typeface="Times New Roman" charset="0"/>
              </a:rPr>
              <a:t>when the transaction is initiated. (1)</a:t>
            </a:r>
            <a:r>
              <a:rPr lang="en-US" altLang="ko-KR" sz="1400" b="0" dirty="0">
                <a:ea typeface="Times New Roman" charset="0"/>
                <a:cs typeface="Times New Roman" charset="0"/>
              </a:rPr>
              <a:t> </a:t>
            </a:r>
            <a:r>
              <a:rPr lang="en-US" sz="1600" b="0" dirty="0"/>
              <a:t>How to </a:t>
            </a:r>
            <a:r>
              <a:rPr lang="en-US" sz="1600" b="0" dirty="0">
                <a:ea typeface="Times New Roman" charset="0"/>
                <a:cs typeface="Times New Roman" charset="0"/>
              </a:rPr>
              <a:t>d</a:t>
            </a:r>
            <a:r>
              <a:rPr lang="en-US" altLang="ko-KR" sz="1600" b="0" dirty="0">
                <a:ea typeface="Times New Roman" charset="0"/>
                <a:cs typeface="Times New Roman" charset="0"/>
              </a:rPr>
              <a:t>esign a transaction that can pay investors LIBOR + 2.00% with certainty? </a:t>
            </a:r>
            <a:r>
              <a:rPr lang="en-US" sz="1600" b="0" dirty="0"/>
              <a:t>Design a transaction that can pay investors LIBOR + 200 </a:t>
            </a:r>
            <a:r>
              <a:rPr lang="en-US" sz="1600" b="0" dirty="0" err="1"/>
              <a:t>bp</a:t>
            </a:r>
            <a:r>
              <a:rPr lang="en-US" sz="1600" b="0" dirty="0"/>
              <a:t> with certainty. </a:t>
            </a:r>
          </a:p>
          <a:p>
            <a:pPr algn="just"/>
            <a:r>
              <a:rPr lang="en-US" sz="1600" b="0" dirty="0"/>
              <a:t>(2) Explain the terms of the deal and what trades your bank needs to undertake to set up the note, and to guarantee that investor’s principal is protected. </a:t>
            </a:r>
            <a:r>
              <a:rPr lang="en-US" sz="1600" b="0"/>
              <a:t>(3) </a:t>
            </a:r>
            <a:r>
              <a:rPr lang="en-US" sz="1600" b="0" dirty="0"/>
              <a:t>Show a diagram of where all the cash-flows go in your structure. </a:t>
            </a:r>
          </a:p>
          <a:p>
            <a:pPr algn="just"/>
            <a:endParaRPr lang="en-US" altLang="ko-KR" sz="1600" dirty="0">
              <a:ea typeface="Times New Roman" charset="0"/>
              <a:cs typeface="Times New Roman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4431324" y="2743210"/>
            <a:ext cx="1629508" cy="2860432"/>
          </a:xfrm>
          <a:prstGeom prst="rect">
            <a:avLst/>
          </a:prstGeom>
          <a:solidFill>
            <a:srgbClr val="B4B4B4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 eaLnBrk="0" latinLnBrk="0" hangingPunct="0"/>
            <a:r>
              <a:rPr lang="en-US" sz="24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BANK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890955" y="2743209"/>
            <a:ext cx="1629508" cy="2860432"/>
          </a:xfrm>
          <a:prstGeom prst="rect">
            <a:avLst/>
          </a:prstGeom>
          <a:solidFill>
            <a:srgbClr val="B4B4B4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 eaLnBrk="0" latinLnBrk="0" hangingPunct="0"/>
            <a:r>
              <a:rPr lang="en-US" sz="24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Investors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8112371" y="2743209"/>
            <a:ext cx="1629508" cy="2860432"/>
          </a:xfrm>
          <a:prstGeom prst="rect">
            <a:avLst/>
          </a:prstGeom>
          <a:solidFill>
            <a:srgbClr val="B4B4B4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 eaLnBrk="0" latinLnBrk="0" hangingPunct="0"/>
            <a:r>
              <a:rPr lang="en-US" sz="24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CDS Market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2661140" y="3856899"/>
            <a:ext cx="1547445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 bwMode="auto">
          <a:xfrm flipH="1">
            <a:off x="6201508" y="3880343"/>
            <a:ext cx="1547445" cy="0"/>
          </a:xfrm>
          <a:prstGeom prst="straightConnector1">
            <a:avLst/>
          </a:prstGeom>
          <a:ln w="28575" cap="rnd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40978" y="4015244"/>
            <a:ext cx="1869831" cy="585664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LIBOR + 2.00%</a:t>
            </a:r>
          </a:p>
          <a:p>
            <a:pPr algn="ctr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per </a:t>
            </a:r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anuum</a:t>
            </a:r>
            <a:endParaRPr lang="en-US" sz="20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60477" y="4015244"/>
            <a:ext cx="2033952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- 0.15% (Skew)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0775" y="3390338"/>
            <a:ext cx="1139887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6000" dirty="0">
                <a:solidFill>
                  <a:schemeClr val="tx2"/>
                </a:solidFill>
                <a:latin typeface="+mn-lt"/>
                <a:ea typeface="+mn-ea"/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790" y="6181489"/>
            <a:ext cx="10844540" cy="594769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endParaRPr lang="en-US" altLang="ko-KR" sz="2200" dirty="0">
              <a:ea typeface="Times New Roman" charset="0"/>
              <a:cs typeface="Times New Roman" charset="0"/>
            </a:endParaRPr>
          </a:p>
          <a:p>
            <a:pPr marL="342900" indent="-34290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altLang="ko-KR" sz="2400" dirty="0">
                <a:ea typeface="Times New Roman" charset="0"/>
                <a:cs typeface="Times New Roman" charset="0"/>
              </a:rPr>
              <a:t>We NEED six steps to do ! Let’s look a example of Citibank’s Skew note.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31437" y="3390338"/>
            <a:ext cx="1139887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6000" dirty="0">
                <a:solidFill>
                  <a:schemeClr val="tx2"/>
                </a:solidFill>
                <a:latin typeface="+mn-lt"/>
                <a:ea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0786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53585" y="145176"/>
            <a:ext cx="9872664" cy="395882"/>
          </a:xfrm>
        </p:spPr>
        <p:txBody>
          <a:bodyPr/>
          <a:lstStyle/>
          <a:p>
            <a:r>
              <a:rPr kumimoji="1" lang="en-US" altLang="ko-KR" sz="2400" dirty="0"/>
              <a:t>Question 2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Big Picture</a:t>
            </a:r>
            <a:endParaRPr kumimoji="1"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7792112" y="3913327"/>
            <a:ext cx="1305792" cy="610924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SHORT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Model Spread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(Intrinsic Price)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 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29547" y="6561720"/>
            <a:ext cx="1188249" cy="177714"/>
          </a:xfrm>
          <a:prstGeom prst="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 </a:t>
            </a:r>
            <a:endParaRPr lang="en-US" sz="1200">
              <a:effectLst/>
              <a:ea typeface="바탕" charset="-127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57452" y="1775606"/>
            <a:ext cx="1623115" cy="63857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CDX Skew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FF0000"/>
                </a:solidFill>
                <a:latin typeface="Times New Roman" charset="0"/>
                <a:ea typeface="바탕" charset="-127"/>
                <a:cs typeface="Arial" charset="0"/>
              </a:rPr>
              <a:t>Arbitrage Strategy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(Long-Short Position)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71348" y="1519761"/>
            <a:ext cx="762274" cy="412157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Dublin,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Ireland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Libretto Capital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ea typeface="바탕" charset="-127"/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20089" y="1519761"/>
            <a:ext cx="757878" cy="411901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London,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U.K.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Citibank London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Branch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4" y="1552007"/>
            <a:ext cx="1199741" cy="62403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CDX Skew note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investor</a:t>
            </a:r>
            <a:endParaRPr lang="en-US" sz="1200" dirty="0">
              <a:ea typeface="바탕" charset="-127"/>
              <a:cs typeface="Arial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318653" y="1769846"/>
            <a:ext cx="758263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159398" y="982664"/>
            <a:ext cx="777067" cy="43518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Skew note </a:t>
            </a:r>
            <a:endParaRPr lang="en-US" sz="14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45244" y="1961367"/>
            <a:ext cx="1112915" cy="310459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Principal</a:t>
            </a:r>
            <a:endParaRPr lang="en-US" sz="100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USD 10,000,000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07569" y="1117731"/>
            <a:ext cx="1143734" cy="647936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LIBOR + 2.00%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per annum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(quarterly)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315085" y="1929573"/>
            <a:ext cx="7618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931" y="2303379"/>
            <a:ext cx="1216444" cy="35513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Skew note </a:t>
            </a:r>
            <a:endParaRPr lang="en-US" sz="14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601846" y="5736278"/>
            <a:ext cx="0" cy="5728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159399" y="6380946"/>
            <a:ext cx="765665" cy="62811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Lloyd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618390" y="5730799"/>
            <a:ext cx="768026" cy="583759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Principal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USD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10,000,000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2354883" y="5726814"/>
            <a:ext cx="11041" cy="582266"/>
          </a:xfrm>
          <a:prstGeom prst="straightConnector1">
            <a:avLst/>
          </a:prstGeom>
          <a:ln w="1905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964176" y="5295925"/>
            <a:ext cx="1110464" cy="37237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Lloyd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Bank’ Notes </a:t>
            </a:r>
            <a:endParaRPr lang="en-US" sz="14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358785" y="5726814"/>
            <a:ext cx="942575" cy="577949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2.70% 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per annum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(semi-annual)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227382" y="643485"/>
            <a:ext cx="3592006" cy="527569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Interest Rates Swap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Initial Exchange Amount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= Purchase price of Lloyd Bank’s Notes – CDX Skew Notes</a:t>
            </a:r>
            <a:endParaRPr lang="en-US" sz="1400" dirty="0">
              <a:ea typeface="바탕" charset="-127"/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227382" y="2696798"/>
            <a:ext cx="3529842" cy="480628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Total Return Swap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Original Notional Amount: USD 150,000,000(15x)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(CDS Index)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36465" y="1364696"/>
            <a:ext cx="3970590" cy="305433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LIBOR + 2.00% per annum</a:t>
            </a:r>
            <a:endParaRPr lang="en-US" sz="1200" dirty="0"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(quarterly)</a:t>
            </a:r>
            <a:endParaRPr lang="en-US" sz="10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100062" y="1979702"/>
            <a:ext cx="3678010" cy="368845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2.70% per annum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(quarterly)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244086" y="3209332"/>
            <a:ext cx="3496433" cy="249484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CDS Index Return 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55689" y="3757363"/>
            <a:ext cx="3751366" cy="230197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5.00% </a:t>
            </a: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per annum</a:t>
            </a:r>
            <a:r>
              <a:rPr lang="en-US" sz="1200" dirty="0">
                <a:ea typeface="바탕" charset="-127"/>
                <a:cs typeface="Arial" charset="0"/>
              </a:rPr>
              <a:t> </a:t>
            </a: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(quarterly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235002" y="2731592"/>
            <a:ext cx="3700745" cy="635687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7919617" y="3778977"/>
            <a:ext cx="1071957" cy="173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9154489" y="2459679"/>
            <a:ext cx="1382387" cy="70837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CHEAP</a:t>
            </a:r>
            <a:endParaRPr lang="en-US" sz="1200" i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CDX.NA.HY24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(CDS Index)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Protection Seller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175041" y="4127237"/>
            <a:ext cx="1361835" cy="622603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HIGH </a:t>
            </a:r>
            <a:endParaRPr lang="en-US" sz="1200" i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Reference Entity CDS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(Single Names CDS)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Protection Seller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7919618" y="3489544"/>
            <a:ext cx="1011846" cy="782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9154489" y="3328448"/>
            <a:ext cx="1382387" cy="68385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CDS Market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58449" y="2731592"/>
            <a:ext cx="1367748" cy="594158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LONG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Composite Spread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(Market Price)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721927" y="5963561"/>
            <a:ext cx="1195869" cy="17579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 </a:t>
            </a:r>
            <a:endParaRPr lang="en-US" sz="1200">
              <a:effectLst/>
              <a:ea typeface="바탕" charset="-127"/>
              <a:cs typeface="Arial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751420" y="5946493"/>
            <a:ext cx="1407553" cy="192863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: Transactions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719531" y="6270073"/>
            <a:ext cx="1200949" cy="181654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 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986579" y="5365933"/>
            <a:ext cx="3920476" cy="263739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Multiple Single Names CDS Portfolio Return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3155287" y="1753422"/>
            <a:ext cx="3718270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191406" y="1979702"/>
            <a:ext cx="3682151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155287" y="3511592"/>
            <a:ext cx="3718270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6867985" y="6955598"/>
            <a:ext cx="1038918" cy="1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865880" y="7219083"/>
            <a:ext cx="10304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3191406" y="5317191"/>
            <a:ext cx="370424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964176" y="6380946"/>
            <a:ext cx="1110464" cy="37237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Lloyd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Bank’ Notes </a:t>
            </a:r>
            <a:endParaRPr lang="en-US" sz="14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117" name="Straight Arrow Connector 116"/>
          <p:cNvCxnSpPr/>
          <p:nvPr/>
        </p:nvCxnSpPr>
        <p:spPr bwMode="auto">
          <a:xfrm>
            <a:off x="3191406" y="3717495"/>
            <a:ext cx="3682151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 bwMode="auto">
          <a:xfrm flipH="1">
            <a:off x="3133152" y="5150605"/>
            <a:ext cx="3795592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3249501" y="4326371"/>
            <a:ext cx="3529842" cy="48238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Total Return Swap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Original Notional Amount: USD 150,000,000(15x)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(CDS Index Multiple Single Names CDS) 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3116619" y="4865671"/>
            <a:ext cx="3751366" cy="230197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5.00% </a:t>
            </a: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per annum</a:t>
            </a:r>
            <a:r>
              <a:rPr lang="en-US" sz="1200" dirty="0">
                <a:ea typeface="바탕" charset="-127"/>
                <a:cs typeface="Arial" charset="0"/>
              </a:rPr>
              <a:t> </a:t>
            </a: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(quarterly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57852" y="1181659"/>
            <a:ext cx="894569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&lt; STEP </a:t>
            </a:r>
            <a:r>
              <a:rPr lang="en-US" altLang="ko-KR" sz="1200" i="1" dirty="0">
                <a:solidFill>
                  <a:schemeClr val="tx2"/>
                </a:solidFill>
                <a:latin typeface="+mn-lt"/>
                <a:ea typeface="+mn-ea"/>
              </a:rPr>
              <a:t>2</a:t>
            </a: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 &gt;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39843" y="5848836"/>
            <a:ext cx="894569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&lt; STEP </a:t>
            </a:r>
            <a:r>
              <a:rPr lang="en-US" altLang="ko-KR" sz="1200" i="1" dirty="0">
                <a:solidFill>
                  <a:schemeClr val="tx2"/>
                </a:solidFill>
                <a:latin typeface="+mn-lt"/>
                <a:ea typeface="+mn-ea"/>
              </a:rPr>
              <a:t>3</a:t>
            </a: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 &gt;</a:t>
            </a:r>
          </a:p>
        </p:txBody>
      </p:sp>
      <p:sp>
        <p:nvSpPr>
          <p:cNvPr id="17" name="Oval 16"/>
          <p:cNvSpPr/>
          <p:nvPr/>
        </p:nvSpPr>
        <p:spPr>
          <a:xfrm>
            <a:off x="7837536" y="2422400"/>
            <a:ext cx="1260368" cy="24220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4610272" y="343117"/>
            <a:ext cx="894569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&lt; STEP </a:t>
            </a:r>
            <a:r>
              <a:rPr lang="en-US" altLang="ko-KR" sz="1200" i="1" dirty="0">
                <a:solidFill>
                  <a:schemeClr val="tx2"/>
                </a:solidFill>
                <a:latin typeface="+mn-lt"/>
                <a:ea typeface="+mn-ea"/>
              </a:rPr>
              <a:t>4</a:t>
            </a:r>
            <a:r>
              <a:rPr lang="ko-KR" altLang="en-US" sz="1200" i="1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&gt;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610273" y="2386053"/>
            <a:ext cx="894569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&lt; STEP </a:t>
            </a:r>
            <a:r>
              <a:rPr lang="en-US" altLang="ko-KR" sz="1200" i="1" dirty="0">
                <a:solidFill>
                  <a:schemeClr val="tx2"/>
                </a:solidFill>
                <a:latin typeface="+mn-lt"/>
                <a:ea typeface="+mn-ea"/>
              </a:rPr>
              <a:t>5</a:t>
            </a: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 &gt;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583663" y="4031468"/>
            <a:ext cx="894569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&lt; STEP </a:t>
            </a:r>
            <a:r>
              <a:rPr lang="en-US" altLang="ko-KR" sz="1200" i="1" dirty="0">
                <a:solidFill>
                  <a:schemeClr val="tx2"/>
                </a:solidFill>
                <a:latin typeface="+mn-lt"/>
                <a:ea typeface="+mn-ea"/>
              </a:rPr>
              <a:t>6</a:t>
            </a: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 &gt;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8007913" y="1522135"/>
            <a:ext cx="894569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&lt; STEP </a:t>
            </a:r>
            <a:r>
              <a:rPr lang="en-US" altLang="ko-KR" sz="1200" i="1" dirty="0">
                <a:solidFill>
                  <a:schemeClr val="tx2"/>
                </a:solidFill>
                <a:latin typeface="+mn-lt"/>
                <a:ea typeface="+mn-ea"/>
              </a:rPr>
              <a:t>1</a:t>
            </a:r>
            <a:r>
              <a:rPr lang="en-US" sz="1200" i="1" dirty="0">
                <a:solidFill>
                  <a:schemeClr val="tx2"/>
                </a:solidFill>
                <a:latin typeface="+mn-lt"/>
                <a:ea typeface="+mn-ea"/>
              </a:rPr>
              <a:t> &gt;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7593137" y="6251977"/>
            <a:ext cx="1407553" cy="192863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: Entities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838160" y="6554832"/>
            <a:ext cx="1407553" cy="192863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: Swap contracts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928593" y="6857687"/>
            <a:ext cx="1526167" cy="187881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: Floating cash flows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7845697" y="7125143"/>
            <a:ext cx="1526167" cy="187881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: Fixed cash flows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08281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6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Y-%m-%d&lt;/m_strFormatTime&gt;&lt;/m_precDefaultDate&gt;&lt;m_precDefaultYear/&gt;&lt;m_precDefaultQuarter/&gt;&lt;m_precDefaultMonth/&gt;&lt;m_precDefaultWeek/&gt;&lt;m_precDefaultDay/&gt;&lt;m_mruColor&gt;&lt;m_vecMRU length=&quot;10&quot;&gt;&lt;elem m_fUsage=&quot;4.47756957756252040000E+000&quot;&gt;&lt;m_msothmcolidx val=&quot;0&quot;/&gt;&lt;m_rgb r=&quot;cd&quot; g=&quot;ec&quot; b=&quot;f8&quot;/&gt;&lt;m_ppcolschidx tagver0=&quot;23004&quot; tagname0=&quot;m_ppcolschidxUNRECOGNIZED&quot; val=&quot;0&quot;/&gt;&lt;m_nBrightness val=&quot;0&quot;/&gt;&lt;/elem&gt;&lt;elem m_fUsage=&quot;3.79563330599666630000E+000&quot;&gt;&lt;m_msothmcolidx val=&quot;0&quot;/&gt;&lt;m_rgb r=&quot;a6&quot; g=&quot;dc&quot; b=&quot;f0&quot;/&gt;&lt;m_ppcolschidx tagver0=&quot;23004&quot; tagname0=&quot;m_ppcolschidxUNRECOGNIZED&quot; val=&quot;0&quot;/&gt;&lt;m_nBrightness val=&quot;0&quot;/&gt;&lt;/elem&gt;&lt;elem m_fUsage=&quot;1.03404245569146290000E+000&quot;&gt;&lt;m_msothmcolidx val=&quot;0&quot;/&gt;&lt;m_rgb r=&quot;31&quot; g=&quot;31&quot; b=&quot;31&quot;/&gt;&lt;m_ppcolschidx tagver0=&quot;23004&quot; tagname0=&quot;m_ppcolschidxUNRECOGNIZED&quot; val=&quot;0&quot;/&gt;&lt;m_nBrightness val=&quot;0&quot;/&gt;&lt;/elem&gt;&lt;elem m_fUsage=&quot;2.59006982199126050000E-001&quot;&gt;&lt;m_msothmcolidx val=&quot;0&quot;/&gt;&lt;m_rgb r=&quot;b8&quot; g=&quot;e3&quot; b=&quot;f3&quot;/&gt;&lt;m_ppcolschidx tagver0=&quot;23004&quot; tagname0=&quot;m_ppcolschidxUNRECOGNIZED&quot; val=&quot;0&quot;/&gt;&lt;m_nBrightness val=&quot;0&quot;/&gt;&lt;/elem&gt;&lt;elem m_fUsage=&quot;2.28767924549610120000E-001&quot;&gt;&lt;m_msothmcolidx val=&quot;0&quot;/&gt;&lt;m_rgb r=&quot;c5&quot; g=&quot;e9&quot; b=&quot;ff&quot;/&gt;&lt;m_ppcolschidx tagver0=&quot;23004&quot; tagname0=&quot;m_ppcolschidxUNRECOGNIZED&quot; val=&quot;0&quot;/&gt;&lt;m_nBrightness val=&quot;0&quot;/&gt;&lt;/elem&gt;&lt;elem m_fUsage=&quot;1.96032832652304030000E-001&quot;&gt;&lt;m_msothmcolidx val=&quot;0&quot;/&gt;&lt;m_rgb r=&quot;8c&quot; g=&quot;8c&quot; b=&quot;8c&quot;/&gt;&lt;m_ppcolschidx tagver0=&quot;23004&quot; tagname0=&quot;m_ppcolschidxUNRECOGNIZED&quot; val=&quot;0&quot;/&gt;&lt;m_nBrightness val=&quot;0&quot;/&gt;&lt;/elem&gt;&lt;elem m_fUsage=&quot;4.12931527453647830000E-003&quot;&gt;&lt;m_msothmcolidx val=&quot;0&quot;/&gt;&lt;m_rgb r=&quot;b4&quot; g=&quot;b4&quot; b=&quot;b4&quot;/&gt;&lt;m_ppcolschidx tagver0=&quot;23004&quot; tagname0=&quot;m_ppcolschidxUNRECOGNIZED&quot; val=&quot;0&quot;/&gt;&lt;m_nBrightness val=&quot;0&quot;/&gt;&lt;/elem&gt;&lt;elem m_fUsage=&quot;1.81393632039854380000E-003&quot;&gt;&lt;m_msothmcolidx val=&quot;0&quot;/&gt;&lt;m_rgb r=&quot;dc&quot; g=&quot;dc&quot; b=&quot;dc&quot;/&gt;&lt;m_ppcolschidx tagver0=&quot;23004&quot; tagname0=&quot;m_ppcolschidxUNRECOGNIZED&quot; val=&quot;0&quot;/&gt;&lt;m_nBrightness val=&quot;0&quot;/&gt;&lt;/elem&gt;&lt;elem m_fUsage=&quot;9.64304693507191160000E-004&quot;&gt;&lt;m_msothmcolidx val=&quot;0&quot;/&gt;&lt;m_rgb r=&quot;e6&quot; g=&quot;f5&quot; b=&quot;fb&quot;/&gt;&lt;m_ppcolschidx tagver0=&quot;23004&quot; tagname0=&quot;m_ppcolschidxUNRECOGNIZED&quot; val=&quot;0&quot;/&gt;&lt;m_nBrightness val=&quot;0&quot;/&gt;&lt;/elem&gt;&lt;elem m_fUsage=&quot;2.69721605590608040000E-004&quot;&gt;&lt;m_msothmcolidx val=&quot;0&quot;/&gt;&lt;m_rgb r=&quot;57&quot; g=&quot;57&quot; b=&quot;57&quot;/&gt;&lt;m_ppcolschidx tagver0=&quot;23004&quot; tagname0=&quot;m_ppcolschidxUNRECOGNIZED&quot; val=&quot;0&quot;/&gt;&lt;m_nBrightness val=&quot;0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CS New Template Sample_01-01-2015">
  <a:themeElements>
    <a:clrScheme name="Custom 100">
      <a:dk1>
        <a:sysClr val="windowText" lastClr="000000"/>
      </a:dk1>
      <a:lt1>
        <a:sysClr val="window" lastClr="FFFFFF"/>
      </a:lt1>
      <a:dk2>
        <a:srgbClr val="313131"/>
      </a:dk2>
      <a:lt2>
        <a:srgbClr val="FFFFFF"/>
      </a:lt2>
      <a:accent1>
        <a:srgbClr val="002776"/>
      </a:accent1>
      <a:accent2>
        <a:srgbClr val="81BC00"/>
      </a:accent2>
      <a:accent3>
        <a:srgbClr val="00A1DE"/>
      </a:accent3>
      <a:accent4>
        <a:srgbClr val="3C8A2E"/>
      </a:accent4>
      <a:accent5>
        <a:srgbClr val="575757"/>
      </a:accent5>
      <a:accent6>
        <a:srgbClr val="BDD203"/>
      </a:accent6>
      <a:hlink>
        <a:srgbClr val="00A1DE"/>
      </a:hlink>
      <a:folHlink>
        <a:srgbClr val="72C7E7"/>
      </a:folHlink>
    </a:clrScheme>
    <a:fontScheme name="Arial_나눔고딕">
      <a:majorFont>
        <a:latin typeface="Arial"/>
        <a:ea typeface="나눔고딕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B4B4B4"/>
        </a:solidFill>
        <a:ln w="9525">
          <a:noFill/>
          <a:miter lim="800000"/>
          <a:headEnd/>
          <a:tailEnd/>
        </a:ln>
        <a:effectLst/>
      </a:spPr>
      <a:bodyPr wrap="square" lIns="36000" tIns="36000" rIns="36000" bIns="36000" rtlCol="0" anchor="ctr">
        <a:noAutofit/>
      </a:bodyPr>
      <a:lstStyle>
        <a:defPPr algn="ctr" eaLnBrk="0" latinLnBrk="0" hangingPunct="0">
          <a:defRPr sz="1400" b="1" dirty="0" smtClean="0">
            <a:solidFill>
              <a:schemeClr val="tx2"/>
            </a:solidFill>
            <a:latin typeface="+mn-lt"/>
            <a:ea typeface="+mn-ea"/>
            <a:cs typeface="Arial" pitchFamily="34" charset="0"/>
          </a:defRPr>
        </a:defPPr>
      </a:lstStyle>
    </a:spDef>
    <a:lnDef>
      <a:spPr bwMode="auto"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none" lIns="36000" tIns="36000" rIns="36000" bIns="36000" rtlCol="0">
        <a:spAutoFit/>
      </a:bodyPr>
      <a:lstStyle>
        <a:defPPr eaLnBrk="0" latinLnBrk="0" hangingPunct="0">
          <a:lnSpc>
            <a:spcPts val="1939"/>
          </a:lnSpc>
          <a:spcBef>
            <a:spcPts val="228"/>
          </a:spcBef>
          <a:buClr>
            <a:schemeClr val="tx2"/>
          </a:buClr>
          <a:defRPr sz="1600" dirty="0" smtClean="0">
            <a:solidFill>
              <a:schemeClr val="tx2"/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프레젠테이션1" id="{F47DEC02-16D7-4B26-93A8-393B2898C332}" vid="{C2755F67-77A5-4AF1-A089-3D70839EF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KSIF_투자전략팀 Weekly Report Template</Template>
  <TotalTime>11349</TotalTime>
  <Words>2583</Words>
  <Application>Microsoft Macintosh PowerPoint</Application>
  <PresentationFormat>사용자 지정</PresentationFormat>
  <Paragraphs>568</Paragraphs>
  <Slides>24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가는각진제목체</vt:lpstr>
      <vt:lpstr>굴림</vt:lpstr>
      <vt:lpstr>나눔고딕</vt:lpstr>
      <vt:lpstr>바탕</vt:lpstr>
      <vt:lpstr>Arial</vt:lpstr>
      <vt:lpstr>Calibri</vt:lpstr>
      <vt:lpstr>Cambria Math</vt:lpstr>
      <vt:lpstr>Times New Roman</vt:lpstr>
      <vt:lpstr>Wingdings</vt:lpstr>
      <vt:lpstr>SCS New Template Sample_01-01-2015</vt:lpstr>
      <vt:lpstr>think-cell Slide</vt:lpstr>
      <vt:lpstr>FIN 513 Case Study  “CDX skew notes”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13th Strategy Team</dc:title>
  <dc:creator>KSIF 13</dc:creator>
  <cp:lastModifiedBy>Yongduk Kim</cp:lastModifiedBy>
  <cp:revision>680</cp:revision>
  <cp:lastPrinted>2017-11-05T09:05:19Z</cp:lastPrinted>
  <dcterms:created xsi:type="dcterms:W3CDTF">2016-04-07T02:17:55Z</dcterms:created>
  <dcterms:modified xsi:type="dcterms:W3CDTF">2018-04-10T03:27:11Z</dcterms:modified>
</cp:coreProperties>
</file>